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27"/>
  </p:notesMasterIdLst>
  <p:sldIdLst>
    <p:sldId id="256" r:id="rId2"/>
    <p:sldId id="266" r:id="rId3"/>
    <p:sldId id="304" r:id="rId4"/>
    <p:sldId id="267" r:id="rId5"/>
    <p:sldId id="257" r:id="rId6"/>
    <p:sldId id="262" r:id="rId7"/>
    <p:sldId id="259" r:id="rId8"/>
    <p:sldId id="261" r:id="rId9"/>
    <p:sldId id="258" r:id="rId10"/>
    <p:sldId id="264" r:id="rId11"/>
    <p:sldId id="305" r:id="rId12"/>
    <p:sldId id="306" r:id="rId13"/>
    <p:sldId id="309" r:id="rId14"/>
    <p:sldId id="339" r:id="rId15"/>
    <p:sldId id="338" r:id="rId16"/>
    <p:sldId id="265" r:id="rId17"/>
    <p:sldId id="303" r:id="rId18"/>
    <p:sldId id="268" r:id="rId19"/>
    <p:sldId id="310" r:id="rId20"/>
    <p:sldId id="312" r:id="rId21"/>
    <p:sldId id="317" r:id="rId22"/>
    <p:sldId id="320" r:id="rId23"/>
    <p:sldId id="322" r:id="rId24"/>
    <p:sldId id="337" r:id="rId25"/>
    <p:sldId id="302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254E9-680D-4B47-A8DD-E21001FC0DCD}" type="datetimeFigureOut">
              <a:rPr lang="cs-CZ" smtClean="0"/>
              <a:t>29.05.2019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58CE9-9B12-4D28-ABC4-CD751B1D2E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87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7311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013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5839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328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113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188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4923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55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7168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400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3898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4022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8024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574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655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1933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843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780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327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646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41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3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855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60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308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8176353-EFDB-4499-8A7A-8F25F6A0CE35}" type="datetimeFigureOut">
              <a:rPr lang="cs-CZ" smtClean="0"/>
              <a:t>29.05.2019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CDFD1E4-F2E0-4D94-BEEC-F87E07275D4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845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9381" y="617517"/>
            <a:ext cx="9576262" cy="1602377"/>
          </a:xfrm>
        </p:spPr>
        <p:txBody>
          <a:bodyPr/>
          <a:lstStyle/>
          <a:p>
            <a:r>
              <a:rPr lang="cs-CZ" dirty="0"/>
              <a:t>Ve kterém rybníce je více života?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4677" y="2850911"/>
            <a:ext cx="10593388" cy="418447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FYZIKÁLNÍ A </a:t>
            </a:r>
            <a:r>
              <a:rPr lang="cs-CZ" sz="2400" dirty="0" err="1">
                <a:solidFill>
                  <a:schemeClr val="tx2">
                    <a:lumMod val="50000"/>
                  </a:schemeClr>
                </a:solidFill>
              </a:rPr>
              <a:t>CHEMICké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2">
                    <a:lumMod val="50000"/>
                  </a:schemeClr>
                </a:solidFill>
              </a:rPr>
              <a:t>VLASTNOSTi</a:t>
            </a:r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 VODY</a:t>
            </a:r>
          </a:p>
          <a:p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Výskyt drobných živočichů</a:t>
            </a:r>
          </a:p>
          <a:p>
            <a:r>
              <a:rPr lang="cs-CZ" sz="2400" dirty="0">
                <a:solidFill>
                  <a:schemeClr val="tx2">
                    <a:lumMod val="50000"/>
                  </a:schemeClr>
                </a:solidFill>
              </a:rPr>
              <a:t>Herbář</a:t>
            </a:r>
          </a:p>
          <a:p>
            <a:pPr algn="l"/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r>
              <a:rPr lang="cs-CZ" sz="2400" cap="none" dirty="0">
                <a:solidFill>
                  <a:schemeClr val="tx2">
                    <a:lumMod val="50000"/>
                  </a:schemeClr>
                </a:solidFill>
              </a:rPr>
              <a:t>Lucie </a:t>
            </a:r>
            <a:r>
              <a:rPr lang="cs-CZ" sz="2400" cap="none" dirty="0" err="1">
                <a:solidFill>
                  <a:schemeClr val="tx2">
                    <a:lumMod val="50000"/>
                  </a:schemeClr>
                </a:solidFill>
              </a:rPr>
              <a:t>Adamczyková</a:t>
            </a:r>
            <a:r>
              <a:rPr lang="cs-CZ" sz="2400" cap="none" dirty="0">
                <a:solidFill>
                  <a:schemeClr val="tx2">
                    <a:lumMod val="50000"/>
                  </a:schemeClr>
                </a:solidFill>
              </a:rPr>
              <a:t>, Klára </a:t>
            </a:r>
            <a:r>
              <a:rPr lang="cs-CZ" sz="2400" cap="none" dirty="0" err="1">
                <a:solidFill>
                  <a:schemeClr val="tx2">
                    <a:lumMod val="50000"/>
                  </a:schemeClr>
                </a:solidFill>
              </a:rPr>
              <a:t>Thienelová</a:t>
            </a:r>
            <a:endParaRPr lang="cs-CZ" sz="2400" cap="none" dirty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r>
              <a:rPr lang="cs-CZ" sz="2400" cap="none" dirty="0">
                <a:solidFill>
                  <a:schemeClr val="tx2">
                    <a:lumMod val="50000"/>
                  </a:schemeClr>
                </a:solidFill>
              </a:rPr>
              <a:t>Tereza Kašpárková, Zuzana </a:t>
            </a:r>
            <a:r>
              <a:rPr lang="cs-CZ" sz="2400" cap="none" dirty="0" err="1">
                <a:solidFill>
                  <a:schemeClr val="tx2">
                    <a:lumMod val="50000"/>
                  </a:schemeClr>
                </a:solidFill>
              </a:rPr>
              <a:t>Morcinková</a:t>
            </a:r>
            <a:endParaRPr lang="cs-CZ" sz="2400" cap="none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3C8BD9-E98D-4E52-9603-6F11A374C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413" y="83128"/>
            <a:ext cx="1971304" cy="197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6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Porovnání rybníků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33112" y="2214694"/>
            <a:ext cx="10363826" cy="3424107"/>
          </a:xfrm>
        </p:spPr>
        <p:txBody>
          <a:bodyPr/>
          <a:lstStyle/>
          <a:p>
            <a:r>
              <a:rPr lang="cs-CZ" sz="2400" dirty="0"/>
              <a:t>Teplota vody v 2. rybníce je vždy vyšší nebo stejná než v 1. rybníce</a:t>
            </a:r>
          </a:p>
          <a:p>
            <a:r>
              <a:rPr lang="cs-CZ" sz="2400" dirty="0"/>
              <a:t>Průhlednost 1. rybníku je znatelně vyšší než ve 2. rybníce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3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-304761"/>
            <a:ext cx="10364451" cy="1596177"/>
          </a:xfrm>
        </p:spPr>
        <p:txBody>
          <a:bodyPr/>
          <a:lstStyle/>
          <a:p>
            <a:r>
              <a:rPr lang="cs-CZ" dirty="0"/>
              <a:t>Naměřené hodnoty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5096397"/>
              </p:ext>
            </p:extLst>
          </p:nvPr>
        </p:nvGraphicFramePr>
        <p:xfrm>
          <a:off x="866776" y="1399030"/>
          <a:ext cx="10458448" cy="236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064">
                  <a:extLst>
                    <a:ext uri="{9D8B030D-6E8A-4147-A177-3AD203B41FA5}">
                      <a16:colId xmlns:a16="http://schemas.microsoft.com/office/drawing/2014/main" val="270017751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9840382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2890809871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619051975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3088641372"/>
                    </a:ext>
                  </a:extLst>
                </a:gridCol>
                <a:gridCol w="1245054">
                  <a:extLst>
                    <a:ext uri="{9D8B030D-6E8A-4147-A177-3AD203B41FA5}">
                      <a16:colId xmlns:a16="http://schemas.microsoft.com/office/drawing/2014/main" val="1537919531"/>
                    </a:ext>
                  </a:extLst>
                </a:gridCol>
                <a:gridCol w="1743074">
                  <a:extLst>
                    <a:ext uri="{9D8B030D-6E8A-4147-A177-3AD203B41FA5}">
                      <a16:colId xmlns:a16="http://schemas.microsoft.com/office/drawing/2014/main" val="2605723467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Teplota           (°C)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Průhlednost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konduktivita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obsah dusíku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Výskyt mikroorganismů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08799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29. 9. 2017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2352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26.</a:t>
                      </a:r>
                      <a:r>
                        <a:rPr lang="cs-CZ" baseline="0" dirty="0"/>
                        <a:t> 6. 2018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135138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9. 11. 2018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892183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1. 3. 2019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57947"/>
                  </a:ext>
                </a:extLst>
              </a:tr>
            </a:tbl>
          </a:graphicData>
        </a:graphic>
      </p:graphicFrame>
      <p:graphicFrame>
        <p:nvGraphicFramePr>
          <p:cNvPr id="5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7521731"/>
              </p:ext>
            </p:extLst>
          </p:nvPr>
        </p:nvGraphicFramePr>
        <p:xfrm>
          <a:off x="885008" y="4347505"/>
          <a:ext cx="10439399" cy="2357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015">
                  <a:extLst>
                    <a:ext uri="{9D8B030D-6E8A-4147-A177-3AD203B41FA5}">
                      <a16:colId xmlns:a16="http://schemas.microsoft.com/office/drawing/2014/main" val="270017751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9840382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2890809871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619051975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3088641372"/>
                    </a:ext>
                  </a:extLst>
                </a:gridCol>
                <a:gridCol w="1245054">
                  <a:extLst>
                    <a:ext uri="{9D8B030D-6E8A-4147-A177-3AD203B41FA5}">
                      <a16:colId xmlns:a16="http://schemas.microsoft.com/office/drawing/2014/main" val="1537919531"/>
                    </a:ext>
                  </a:extLst>
                </a:gridCol>
                <a:gridCol w="1743074">
                  <a:extLst>
                    <a:ext uri="{9D8B030D-6E8A-4147-A177-3AD203B41FA5}">
                      <a16:colId xmlns:a16="http://schemas.microsoft.com/office/drawing/2014/main" val="2605723467"/>
                    </a:ext>
                  </a:extLst>
                </a:gridCol>
              </a:tblGrid>
              <a:tr h="481286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Teplota           (°C)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Průhlednost 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Konduktivita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Obsah dusíku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Výskyt mikroorganismů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08799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29. 9. 2017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2352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26.</a:t>
                      </a:r>
                      <a:r>
                        <a:rPr lang="cs-CZ" baseline="0" dirty="0"/>
                        <a:t> 6. 2018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135138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9. 11. 2018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892183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1. 3. 2019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57947"/>
                  </a:ext>
                </a:extLst>
              </a:tr>
            </a:tbl>
          </a:graphicData>
        </a:graphic>
      </p:graphicFrame>
      <p:sp>
        <p:nvSpPr>
          <p:cNvPr id="6" name="Nadpis 1"/>
          <p:cNvSpPr txBox="1">
            <a:spLocks/>
          </p:cNvSpPr>
          <p:nvPr/>
        </p:nvSpPr>
        <p:spPr>
          <a:xfrm>
            <a:off x="922483" y="814039"/>
            <a:ext cx="10364451" cy="84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1. rybník - chovný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063732" y="3759656"/>
            <a:ext cx="10364451" cy="84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2. rybník - nevyužívaný</a:t>
            </a:r>
          </a:p>
        </p:txBody>
      </p:sp>
      <p:sp>
        <p:nvSpPr>
          <p:cNvPr id="8" name="Ovál 7"/>
          <p:cNvSpPr/>
          <p:nvPr/>
        </p:nvSpPr>
        <p:spPr>
          <a:xfrm>
            <a:off x="2230244" y="2053520"/>
            <a:ext cx="688307" cy="1706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2230244" y="4999137"/>
            <a:ext cx="688307" cy="1706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3756102" y="2077518"/>
            <a:ext cx="657922" cy="17061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756102" y="4999137"/>
            <a:ext cx="657922" cy="17061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36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Porovnání rybníků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33112" y="2214694"/>
            <a:ext cx="10363826" cy="3424107"/>
          </a:xfrm>
        </p:spPr>
        <p:txBody>
          <a:bodyPr/>
          <a:lstStyle/>
          <a:p>
            <a:r>
              <a:rPr lang="cs-CZ" sz="2400" dirty="0"/>
              <a:t>Konduktivita je ve 2. rybníce podstatně vyšší než v 1. rybníce</a:t>
            </a:r>
          </a:p>
          <a:p>
            <a:r>
              <a:rPr lang="cs-CZ" sz="2400" dirty="0"/>
              <a:t>Obsah mikroorganismů v 1. rybníce je zanedbatelný</a:t>
            </a:r>
          </a:p>
          <a:p>
            <a:endParaRPr lang="cs-CZ" sz="24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71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-304761"/>
            <a:ext cx="10364451" cy="1596177"/>
          </a:xfrm>
        </p:spPr>
        <p:txBody>
          <a:bodyPr/>
          <a:lstStyle/>
          <a:p>
            <a:r>
              <a:rPr lang="cs-CZ" dirty="0"/>
              <a:t>Naměřené hodnoty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04172743"/>
              </p:ext>
            </p:extLst>
          </p:nvPr>
        </p:nvGraphicFramePr>
        <p:xfrm>
          <a:off x="866776" y="1399030"/>
          <a:ext cx="10458448" cy="236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064">
                  <a:extLst>
                    <a:ext uri="{9D8B030D-6E8A-4147-A177-3AD203B41FA5}">
                      <a16:colId xmlns:a16="http://schemas.microsoft.com/office/drawing/2014/main" val="270017751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9840382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2890809871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619051975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3088641372"/>
                    </a:ext>
                  </a:extLst>
                </a:gridCol>
                <a:gridCol w="1245054">
                  <a:extLst>
                    <a:ext uri="{9D8B030D-6E8A-4147-A177-3AD203B41FA5}">
                      <a16:colId xmlns:a16="http://schemas.microsoft.com/office/drawing/2014/main" val="1537919531"/>
                    </a:ext>
                  </a:extLst>
                </a:gridCol>
                <a:gridCol w="1743074">
                  <a:extLst>
                    <a:ext uri="{9D8B030D-6E8A-4147-A177-3AD203B41FA5}">
                      <a16:colId xmlns:a16="http://schemas.microsoft.com/office/drawing/2014/main" val="2605723467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Teplota           (°C)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Průhlednost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konduktivita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obsah dusíku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Výskyt mikroorganismů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08799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29. 9. 2017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2352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26.</a:t>
                      </a:r>
                      <a:r>
                        <a:rPr lang="cs-CZ" baseline="0" dirty="0"/>
                        <a:t> 6. 2018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135138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9. 11. 2018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892183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1. 3. 2019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57947"/>
                  </a:ext>
                </a:extLst>
              </a:tr>
            </a:tbl>
          </a:graphicData>
        </a:graphic>
      </p:graphicFrame>
      <p:graphicFrame>
        <p:nvGraphicFramePr>
          <p:cNvPr id="5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670942"/>
              </p:ext>
            </p:extLst>
          </p:nvPr>
        </p:nvGraphicFramePr>
        <p:xfrm>
          <a:off x="885008" y="4347505"/>
          <a:ext cx="10439399" cy="2357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015">
                  <a:extLst>
                    <a:ext uri="{9D8B030D-6E8A-4147-A177-3AD203B41FA5}">
                      <a16:colId xmlns:a16="http://schemas.microsoft.com/office/drawing/2014/main" val="270017751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9840382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2890809871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619051975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3088641372"/>
                    </a:ext>
                  </a:extLst>
                </a:gridCol>
                <a:gridCol w="1245054">
                  <a:extLst>
                    <a:ext uri="{9D8B030D-6E8A-4147-A177-3AD203B41FA5}">
                      <a16:colId xmlns:a16="http://schemas.microsoft.com/office/drawing/2014/main" val="1537919531"/>
                    </a:ext>
                  </a:extLst>
                </a:gridCol>
                <a:gridCol w="1743074">
                  <a:extLst>
                    <a:ext uri="{9D8B030D-6E8A-4147-A177-3AD203B41FA5}">
                      <a16:colId xmlns:a16="http://schemas.microsoft.com/office/drawing/2014/main" val="2605723467"/>
                    </a:ext>
                  </a:extLst>
                </a:gridCol>
              </a:tblGrid>
              <a:tr h="481286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Teplota           (°C)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Průhlednost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Konduktivita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Obsah dusíku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Výskyt mikroorganismů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08799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29. 9. 2017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2352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26.</a:t>
                      </a:r>
                      <a:r>
                        <a:rPr lang="cs-CZ" baseline="0" dirty="0"/>
                        <a:t> 6. 2018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135138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9. 11. 2018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892183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1. 3. 2019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57947"/>
                  </a:ext>
                </a:extLst>
              </a:tr>
            </a:tbl>
          </a:graphicData>
        </a:graphic>
      </p:graphicFrame>
      <p:sp>
        <p:nvSpPr>
          <p:cNvPr id="6" name="Nadpis 1"/>
          <p:cNvSpPr txBox="1">
            <a:spLocks/>
          </p:cNvSpPr>
          <p:nvPr/>
        </p:nvSpPr>
        <p:spPr>
          <a:xfrm>
            <a:off x="922483" y="814039"/>
            <a:ext cx="10364451" cy="84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1. rybník - chovný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063732" y="3759656"/>
            <a:ext cx="10364451" cy="84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2. rybník - nevyužívaný</a:t>
            </a:r>
          </a:p>
        </p:txBody>
      </p:sp>
      <p:sp>
        <p:nvSpPr>
          <p:cNvPr id="8" name="Ovál 7"/>
          <p:cNvSpPr/>
          <p:nvPr/>
        </p:nvSpPr>
        <p:spPr>
          <a:xfrm>
            <a:off x="9403558" y="1955471"/>
            <a:ext cx="981308" cy="1797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9403558" y="4954880"/>
            <a:ext cx="981308" cy="1797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6696891" y="1922284"/>
            <a:ext cx="879566" cy="18960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696891" y="4905390"/>
            <a:ext cx="879566" cy="18960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34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Porovnání rybníků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33112" y="2214694"/>
            <a:ext cx="10363826" cy="3424107"/>
          </a:xfrm>
        </p:spPr>
        <p:txBody>
          <a:bodyPr/>
          <a:lstStyle/>
          <a:p>
            <a:r>
              <a:rPr lang="cs-CZ" sz="2400" cap="none" dirty="0"/>
              <a:t>pH </a:t>
            </a:r>
            <a:r>
              <a:rPr lang="cs-CZ" sz="2400" dirty="0"/>
              <a:t>je spíše zásadité a u obou rybníků se příliš nemění</a:t>
            </a:r>
          </a:p>
          <a:p>
            <a:r>
              <a:rPr lang="cs-CZ" sz="2400" dirty="0"/>
              <a:t>Obsah dusíku je u 1. rybníku vyšší, ve druhém rybníce jsme naměřili nulové hodnoty</a:t>
            </a:r>
          </a:p>
          <a:p>
            <a:endParaRPr lang="cs-CZ" sz="24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517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-304761"/>
            <a:ext cx="10364451" cy="1596177"/>
          </a:xfrm>
        </p:spPr>
        <p:txBody>
          <a:bodyPr/>
          <a:lstStyle/>
          <a:p>
            <a:r>
              <a:rPr lang="cs-CZ" dirty="0"/>
              <a:t>Naměřené hodnoty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866776" y="1399030"/>
          <a:ext cx="10458448" cy="236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064">
                  <a:extLst>
                    <a:ext uri="{9D8B030D-6E8A-4147-A177-3AD203B41FA5}">
                      <a16:colId xmlns:a16="http://schemas.microsoft.com/office/drawing/2014/main" val="270017751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9840382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2890809871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619051975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3088641372"/>
                    </a:ext>
                  </a:extLst>
                </a:gridCol>
                <a:gridCol w="1245054">
                  <a:extLst>
                    <a:ext uri="{9D8B030D-6E8A-4147-A177-3AD203B41FA5}">
                      <a16:colId xmlns:a16="http://schemas.microsoft.com/office/drawing/2014/main" val="1537919531"/>
                    </a:ext>
                  </a:extLst>
                </a:gridCol>
                <a:gridCol w="1743074">
                  <a:extLst>
                    <a:ext uri="{9D8B030D-6E8A-4147-A177-3AD203B41FA5}">
                      <a16:colId xmlns:a16="http://schemas.microsoft.com/office/drawing/2014/main" val="2605723467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Teplota           (°C)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Průhlednost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konduktivita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obsah dusíku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Výskyt mikroorganismů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08799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29. 9. 2017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2352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26.</a:t>
                      </a:r>
                      <a:r>
                        <a:rPr lang="cs-CZ" baseline="0" dirty="0"/>
                        <a:t> 6. 2018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135138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9. 11. 2018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892183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1. 3. 2019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57947"/>
                  </a:ext>
                </a:extLst>
              </a:tr>
            </a:tbl>
          </a:graphicData>
        </a:graphic>
      </p:graphicFrame>
      <p:graphicFrame>
        <p:nvGraphicFramePr>
          <p:cNvPr id="5" name="Zástupný symbol pro obsah 3"/>
          <p:cNvGraphicFramePr>
            <a:graphicFrameLocks/>
          </p:cNvGraphicFramePr>
          <p:nvPr>
            <p:extLst/>
          </p:nvPr>
        </p:nvGraphicFramePr>
        <p:xfrm>
          <a:off x="885008" y="4347505"/>
          <a:ext cx="10439399" cy="2357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015">
                  <a:extLst>
                    <a:ext uri="{9D8B030D-6E8A-4147-A177-3AD203B41FA5}">
                      <a16:colId xmlns:a16="http://schemas.microsoft.com/office/drawing/2014/main" val="270017751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9840382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2890809871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619051975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3088641372"/>
                    </a:ext>
                  </a:extLst>
                </a:gridCol>
                <a:gridCol w="1245054">
                  <a:extLst>
                    <a:ext uri="{9D8B030D-6E8A-4147-A177-3AD203B41FA5}">
                      <a16:colId xmlns:a16="http://schemas.microsoft.com/office/drawing/2014/main" val="1537919531"/>
                    </a:ext>
                  </a:extLst>
                </a:gridCol>
                <a:gridCol w="1743074">
                  <a:extLst>
                    <a:ext uri="{9D8B030D-6E8A-4147-A177-3AD203B41FA5}">
                      <a16:colId xmlns:a16="http://schemas.microsoft.com/office/drawing/2014/main" val="2605723467"/>
                    </a:ext>
                  </a:extLst>
                </a:gridCol>
              </a:tblGrid>
              <a:tr h="481286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Teplota           (°C)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Průhlednost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Konduktivita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Obsah dusíku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Výskyt mikroorganismů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08799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29. 9. 2017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2352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26.</a:t>
                      </a:r>
                      <a:r>
                        <a:rPr lang="cs-CZ" baseline="0" dirty="0"/>
                        <a:t> 6. 2018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135138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9. 11. 2018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892183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1. 3. 2019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57947"/>
                  </a:ext>
                </a:extLst>
              </a:tr>
            </a:tbl>
          </a:graphicData>
        </a:graphic>
      </p:graphicFrame>
      <p:sp>
        <p:nvSpPr>
          <p:cNvPr id="6" name="Nadpis 1"/>
          <p:cNvSpPr txBox="1">
            <a:spLocks/>
          </p:cNvSpPr>
          <p:nvPr/>
        </p:nvSpPr>
        <p:spPr>
          <a:xfrm>
            <a:off x="922483" y="814039"/>
            <a:ext cx="10364451" cy="84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1. rybník - chovný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063732" y="3759656"/>
            <a:ext cx="10364451" cy="84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2. rybník - nevyužívaný</a:t>
            </a:r>
          </a:p>
        </p:txBody>
      </p:sp>
      <p:sp>
        <p:nvSpPr>
          <p:cNvPr id="8" name="Ovál 7"/>
          <p:cNvSpPr/>
          <p:nvPr/>
        </p:nvSpPr>
        <p:spPr>
          <a:xfrm>
            <a:off x="8114689" y="1985870"/>
            <a:ext cx="981308" cy="1797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8001478" y="4913955"/>
            <a:ext cx="981308" cy="1797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216434" y="1910144"/>
            <a:ext cx="879566" cy="18960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5216434" y="4913955"/>
            <a:ext cx="879566" cy="18960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007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Porovnání s ohledem na roční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90654" y="2367092"/>
            <a:ext cx="11106614" cy="3424107"/>
          </a:xfrm>
        </p:spPr>
        <p:txBody>
          <a:bodyPr>
            <a:normAutofit/>
          </a:bodyPr>
          <a:lstStyle/>
          <a:p>
            <a:r>
              <a:rPr lang="cs-CZ" sz="2400" dirty="0"/>
              <a:t>Průhlednost se mění v závislosti na ročním období – v letních měsících je nižší</a:t>
            </a:r>
          </a:p>
          <a:p>
            <a:r>
              <a:rPr lang="cs-CZ" sz="2400" dirty="0"/>
              <a:t> čím je tepleji, tím je voda v obou rybnících zásaditější</a:t>
            </a:r>
          </a:p>
          <a:p>
            <a:r>
              <a:rPr lang="cs-CZ" sz="2400" dirty="0"/>
              <a:t>U 2. rybníku je konduktivita výrazně vyšší v teplejších měsících</a:t>
            </a:r>
          </a:p>
          <a:p>
            <a:r>
              <a:rPr lang="cs-CZ" sz="2400" dirty="0"/>
              <a:t>u 1. rybníku se od sebe hodnoty konduktivity během roku příliš neliší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202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2483" y="61169"/>
            <a:ext cx="10364451" cy="1596177"/>
          </a:xfrm>
        </p:spPr>
        <p:txBody>
          <a:bodyPr/>
          <a:lstStyle/>
          <a:p>
            <a:r>
              <a:rPr lang="cs-CZ" dirty="0"/>
              <a:t>Ověření Hypotéz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30820" y="1838069"/>
            <a:ext cx="11469950" cy="4167058"/>
          </a:xfrm>
        </p:spPr>
        <p:txBody>
          <a:bodyPr>
            <a:noAutofit/>
          </a:bodyPr>
          <a:lstStyle/>
          <a:p>
            <a:r>
              <a:rPr lang="cs-CZ" sz="2400" dirty="0"/>
              <a:t>V obou rybnících budou odlišné fyzikální a chemické vlastnosti a rozdílná míra biodiverzity</a:t>
            </a:r>
          </a:p>
          <a:p>
            <a:pPr marL="0" indent="0">
              <a:buNone/>
            </a:pPr>
            <a:r>
              <a:rPr lang="cs-CZ" sz="2400" dirty="0"/>
              <a:t>   - </a:t>
            </a:r>
            <a:r>
              <a:rPr lang="cs-CZ" sz="2400" b="1" dirty="0">
                <a:solidFill>
                  <a:srgbClr val="000099"/>
                </a:solidFill>
              </a:rPr>
              <a:t>platí</a:t>
            </a:r>
            <a:r>
              <a:rPr lang="cs-CZ" sz="2400" b="1" dirty="0"/>
              <a:t>, všechny veličiny se v obou rybnících liší</a:t>
            </a:r>
          </a:p>
          <a:p>
            <a:r>
              <a:rPr lang="cs-CZ" sz="2400" dirty="0"/>
              <a:t>drobné vodní organismy se budou vyskytovat pouze v letních měsících </a:t>
            </a:r>
          </a:p>
          <a:p>
            <a:pPr marL="0" indent="0">
              <a:buNone/>
            </a:pPr>
            <a:r>
              <a:rPr lang="cs-CZ" sz="2400" dirty="0"/>
              <a:t>  - </a:t>
            </a:r>
            <a:r>
              <a:rPr lang="cs-CZ" sz="2400" b="1" dirty="0">
                <a:solidFill>
                  <a:srgbClr val="FF0000"/>
                </a:solidFill>
              </a:rPr>
              <a:t>neplatí</a:t>
            </a:r>
            <a:r>
              <a:rPr lang="cs-CZ" sz="2400" b="1" dirty="0"/>
              <a:t>, mikroorganismy se vyskytovaly v létě i na podzim </a:t>
            </a:r>
          </a:p>
          <a:p>
            <a:r>
              <a:rPr lang="cs-CZ" sz="2400" dirty="0"/>
              <a:t>Fyzikální a chemické vlastnosti se budou měnit v závislosti na roční době</a:t>
            </a:r>
          </a:p>
          <a:p>
            <a:pPr marL="0" indent="0">
              <a:buNone/>
            </a:pPr>
            <a:r>
              <a:rPr lang="cs-CZ" sz="2400" dirty="0"/>
              <a:t>  - </a:t>
            </a:r>
            <a:r>
              <a:rPr lang="cs-CZ" sz="2400" b="1" dirty="0">
                <a:solidFill>
                  <a:srgbClr val="000099"/>
                </a:solidFill>
              </a:rPr>
              <a:t>platí</a:t>
            </a:r>
            <a:r>
              <a:rPr lang="cs-CZ" sz="2400" b="1" dirty="0"/>
              <a:t>, v teplých a chladných dnech jsme naměřili odlišné hodnoty</a:t>
            </a:r>
          </a:p>
        </p:txBody>
      </p:sp>
    </p:spTree>
    <p:extLst>
      <p:ext uri="{BB962C8B-B14F-4D97-AF65-F5344CB8AC3E}">
        <p14:creationId xmlns:p14="http://schemas.microsoft.com/office/powerpoint/2010/main" val="132556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 rot="-476902">
            <a:off x="969992" y="1857004"/>
            <a:ext cx="10350340" cy="2646878"/>
          </a:xfrm>
          <a:prstGeom prst="rect">
            <a:avLst/>
          </a:prstGeom>
          <a:gradFill>
            <a:gsLst>
              <a:gs pos="0">
                <a:srgbClr val="BFA9A2"/>
              </a:gs>
              <a:gs pos="50000">
                <a:srgbClr val="B59D95"/>
              </a:gs>
              <a:gs pos="100000">
                <a:srgbClr val="AB8C82"/>
              </a:gs>
            </a:gsLst>
            <a:lin ang="5400000" scaled="0"/>
          </a:gra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600" b="1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HERBÁŘ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91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/>
        </p:nvSpPr>
        <p:spPr>
          <a:xfrm>
            <a:off x="6241001" y="856696"/>
            <a:ext cx="4802820" cy="1067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Pl@ntNet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 identifikaci jednotlivých rostlin jsme v terénu využili mobilní aplikaci </a:t>
            </a:r>
            <a:r>
              <a:rPr lang="cs-CZ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Pl@ntNet</a:t>
            </a: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cs-CZ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cs-CZ" sz="2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Charakteristiku rostlin jsme našli na internetu a konzultovali s vyučujícími biologie.</a:t>
            </a:r>
            <a:endParaRPr lang="cs-CZ" sz="2800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03" name="Google Shape;103;p15"/>
          <p:cNvCxnSpPr/>
          <p:nvPr/>
        </p:nvCxnSpPr>
        <p:spPr>
          <a:xfrm>
            <a:off x="6168500" y="1618768"/>
            <a:ext cx="494782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6" name="Picture 2" descr="http://cdn2.collective-evolution.com/assets/uploads/2016/03/1-PlantNet-iPhone-Reconnaissance-Plantes-Fleu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32" y="1212779"/>
            <a:ext cx="5360150" cy="417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51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1800" y="608992"/>
            <a:ext cx="10364451" cy="1596177"/>
          </a:xfrm>
        </p:spPr>
        <p:txBody>
          <a:bodyPr/>
          <a:lstStyle/>
          <a:p>
            <a:r>
              <a:rPr lang="cs-CZ" dirty="0"/>
              <a:t>náš výzkum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17714" y="1915884"/>
            <a:ext cx="10136778" cy="3875315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/>
              <a:t>Soustava rybníků na okraji Karviné</a:t>
            </a:r>
          </a:p>
          <a:p>
            <a:r>
              <a:rPr lang="cs-CZ" sz="2800" dirty="0"/>
              <a:t>Rybník sirotek, Rybník šafář</a:t>
            </a:r>
          </a:p>
          <a:p>
            <a:r>
              <a:rPr lang="cs-CZ" sz="2800" dirty="0"/>
              <a:t>Lokalitu jsme navštěvovali                                                                                                    od září 2017 do března 2019</a:t>
            </a:r>
          </a:p>
          <a:p>
            <a:r>
              <a:rPr lang="cs-CZ" sz="2800" dirty="0"/>
              <a:t>Provedli jsme:</a:t>
            </a:r>
          </a:p>
          <a:p>
            <a:pPr lvl="1"/>
            <a:r>
              <a:rPr lang="cs-CZ" sz="2400" dirty="0"/>
              <a:t>Analýzu fyzikálních a chemických vlastností vody</a:t>
            </a:r>
          </a:p>
          <a:p>
            <a:pPr lvl="1"/>
            <a:r>
              <a:rPr lang="cs-CZ" sz="2400" dirty="0"/>
              <a:t>Odběr vzorků vodních organismů</a:t>
            </a:r>
          </a:p>
          <a:p>
            <a:pPr lvl="1"/>
            <a:r>
              <a:rPr lang="cs-CZ" sz="2400" dirty="0"/>
              <a:t>vytvoření herbáře pobřežní vegetace</a:t>
            </a:r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87" y="608992"/>
            <a:ext cx="4382444" cy="31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6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8818" y="954719"/>
            <a:ext cx="4190445" cy="558726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09" name="Google Shape;109;p16"/>
          <p:cNvSpPr txBox="1"/>
          <p:nvPr/>
        </p:nvSpPr>
        <p:spPr>
          <a:xfrm>
            <a:off x="6243963" y="878889"/>
            <a:ext cx="5228947" cy="1304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Mák vlčí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Papaver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Rhoeas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:</a:t>
            </a:r>
            <a:endParaRPr dirty="0"/>
          </a:p>
          <a:p>
            <a:pPr marL="571486" marR="0" lvl="0" indent="-3936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cs-CZ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mákovitá</a:t>
            </a: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krytosemenná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cs-CZ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►"/>
            </a:pP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Využívá se na léčbu plicních chorob, k uspávání, jako </a:t>
            </a:r>
            <a:r>
              <a:rPr lang="cs-CZ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zdroj opia a ve farmacii (</a:t>
            </a:r>
            <a:r>
              <a:rPr lang="cs-CZ" sz="2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morphium</a:t>
            </a:r>
            <a:r>
              <a:rPr lang="cs-CZ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►"/>
            </a:pPr>
            <a:r>
              <a:rPr lang="cs-CZ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 rozšířený v Evropě, Severní Americe a v Austrálii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" name="Google Shape;110;p16"/>
          <p:cNvCxnSpPr/>
          <p:nvPr/>
        </p:nvCxnSpPr>
        <p:spPr>
          <a:xfrm>
            <a:off x="6358687" y="2193434"/>
            <a:ext cx="40659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456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8" y="1555216"/>
            <a:ext cx="5924365" cy="444327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44" name="Google Shape;144;p21"/>
          <p:cNvSpPr txBox="1"/>
          <p:nvPr/>
        </p:nvSpPr>
        <p:spPr>
          <a:xfrm>
            <a:off x="7324079" y="1237696"/>
            <a:ext cx="4740675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Rmen smrdutý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Anthemis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Arvensis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571486" marR="0" lvl="0" indent="-3428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hvězdnicovitá, krytosemenná rostlina, dvouděložná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Rozšířený v Evropě, Asii, Severní Americe a v  severní Africe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 rozemnutí páchne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p21"/>
          <p:cNvCxnSpPr/>
          <p:nvPr/>
        </p:nvCxnSpPr>
        <p:spPr>
          <a:xfrm>
            <a:off x="7324079" y="2595528"/>
            <a:ext cx="442107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835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 l="-2450" t="31161" r="6861" b="19760"/>
          <a:stretch/>
        </p:blipFill>
        <p:spPr>
          <a:xfrm>
            <a:off x="576616" y="1826637"/>
            <a:ext cx="5658831" cy="388619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65" name="Google Shape;165;p24"/>
          <p:cNvSpPr txBox="1"/>
          <p:nvPr/>
        </p:nvSpPr>
        <p:spPr>
          <a:xfrm>
            <a:off x="5637320" y="2974019"/>
            <a:ext cx="914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6551720" y="1427193"/>
            <a:ext cx="5467815" cy="618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Penízek rolní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Thlaspi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Arvense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brukvovitá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dvouděložná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Hojně se vyskytuje na celém  území ČR, v Evropě a Asii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Používán jako koření, proti zánětům, vředům a dermatitidě, je močopudný</a:t>
            </a:r>
            <a:endParaRPr dirty="0"/>
          </a:p>
          <a:p>
            <a:pPr marL="571486" marR="0" lvl="0" indent="-3428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4190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Google Shape;167;p24"/>
          <p:cNvCxnSpPr/>
          <p:nvPr/>
        </p:nvCxnSpPr>
        <p:spPr>
          <a:xfrm>
            <a:off x="6663342" y="2762797"/>
            <a:ext cx="411923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9306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 l="15371" t="19061" r="26472" b="15598"/>
          <a:stretch/>
        </p:blipFill>
        <p:spPr>
          <a:xfrm>
            <a:off x="1065320" y="1554789"/>
            <a:ext cx="5539667" cy="466802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80" name="Google Shape;180;p26"/>
          <p:cNvSpPr txBox="1"/>
          <p:nvPr/>
        </p:nvSpPr>
        <p:spPr>
          <a:xfrm>
            <a:off x="6893510" y="1004910"/>
            <a:ext cx="4811697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Ostružiník maliník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Rubus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Idaeus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marR="0" lvl="0" indent="-3428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ostružiníkovitá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růžovitá </a:t>
            </a:r>
            <a:r>
              <a:rPr lang="cs-CZ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dvouděložná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486" lvl="0" indent="-571486"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Vyskytuje se v mírném pásu severní polokoule naší planety</a:t>
            </a:r>
            <a:endParaRPr dirty="0"/>
          </a:p>
          <a:p>
            <a:pPr marL="571486" marR="0" lvl="0" indent="-57148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Využívá se ke konzumaci, k potírání kožních chorob, listy se suší ke kloktání</a:t>
            </a:r>
            <a:endParaRPr dirty="0"/>
          </a:p>
        </p:txBody>
      </p:sp>
      <p:cxnSp>
        <p:nvCxnSpPr>
          <p:cNvPr id="181" name="Google Shape;181;p26"/>
          <p:cNvCxnSpPr/>
          <p:nvPr/>
        </p:nvCxnSpPr>
        <p:spPr>
          <a:xfrm>
            <a:off x="6795855" y="2247999"/>
            <a:ext cx="490935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8231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1"/>
          <p:cNvPicPr preferRelativeResize="0"/>
          <p:nvPr/>
        </p:nvPicPr>
        <p:blipFill rotWithShape="1">
          <a:blip r:embed="rId3">
            <a:alphaModFix/>
          </a:blip>
          <a:srcRect l="25549" t="39353" r="15077"/>
          <a:stretch/>
        </p:blipFill>
        <p:spPr>
          <a:xfrm>
            <a:off x="2266152" y="709674"/>
            <a:ext cx="4021585" cy="547707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86" name="Google Shape;286;p41"/>
          <p:cNvSpPr txBox="1"/>
          <p:nvPr/>
        </p:nvSpPr>
        <p:spPr>
          <a:xfrm>
            <a:off x="6712712" y="999604"/>
            <a:ext cx="4847207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Jetel plazivý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Trifolium</a:t>
            </a:r>
            <a:r>
              <a:rPr lang="cs-CZ" sz="3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Repens</a:t>
            </a:r>
            <a:r>
              <a:rPr lang="cs-CZ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bobovitá krytosemenná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cs-CZ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Roste v Evropě, Asii a v Severní Africe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►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Používá se k takzvanému zelenému hnojení polí, či jako krmivo pro zvířata</a:t>
            </a:r>
            <a:endParaRPr dirty="0"/>
          </a:p>
        </p:txBody>
      </p:sp>
      <p:cxnSp>
        <p:nvCxnSpPr>
          <p:cNvPr id="287" name="Google Shape;287;p41"/>
          <p:cNvCxnSpPr/>
          <p:nvPr/>
        </p:nvCxnSpPr>
        <p:spPr>
          <a:xfrm>
            <a:off x="6712712" y="2243127"/>
            <a:ext cx="47673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825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Google Shape;327;p47"/>
          <p:cNvSpPr txBox="1"/>
          <p:nvPr/>
        </p:nvSpPr>
        <p:spPr>
          <a:xfrm>
            <a:off x="5277395" y="1018904"/>
            <a:ext cx="4275909" cy="288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Děkujeme za pozornost</a:t>
            </a:r>
            <a:endParaRPr sz="105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0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7781" y="1"/>
            <a:ext cx="13767563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195" y="0"/>
            <a:ext cx="13811250" cy="685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7471" y="-622037"/>
            <a:ext cx="16549802" cy="781150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5985" y="-619125"/>
            <a:ext cx="16478250" cy="775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8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1800" y="608992"/>
            <a:ext cx="10364451" cy="1596177"/>
          </a:xfrm>
        </p:spPr>
        <p:txBody>
          <a:bodyPr/>
          <a:lstStyle/>
          <a:p>
            <a:r>
              <a:rPr lang="cs-CZ" dirty="0"/>
              <a:t>1. Rybník - sirotek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Chovný</a:t>
            </a:r>
          </a:p>
          <a:p>
            <a:r>
              <a:rPr lang="cs-CZ" dirty="0"/>
              <a:t>5,64 </a:t>
            </a:r>
            <a:r>
              <a:rPr lang="cs-CZ" cap="none" dirty="0"/>
              <a:t>ha</a:t>
            </a:r>
          </a:p>
          <a:p>
            <a:r>
              <a:rPr lang="cs-CZ" dirty="0"/>
              <a:t>Používá se pro sportovní rybolov</a:t>
            </a:r>
          </a:p>
          <a:p>
            <a:r>
              <a:rPr lang="cs-CZ" dirty="0"/>
              <a:t>Hojná vegetace na břehu, ve vodě téměř žádná</a:t>
            </a:r>
          </a:p>
          <a:p>
            <a:r>
              <a:rPr lang="cs-CZ" dirty="0"/>
              <a:t>Výskyt různých ptáků a ryb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205169"/>
            <a:ext cx="4552950" cy="34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0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6650" y="770915"/>
            <a:ext cx="10364451" cy="1596177"/>
          </a:xfrm>
        </p:spPr>
        <p:txBody>
          <a:bodyPr/>
          <a:lstStyle/>
          <a:p>
            <a:r>
              <a:rPr lang="cs-CZ" dirty="0"/>
              <a:t>2. Rybník - šafář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Nevyužívaný</a:t>
            </a:r>
          </a:p>
          <a:p>
            <a:r>
              <a:rPr lang="cs-CZ" dirty="0"/>
              <a:t>4,1</a:t>
            </a:r>
            <a:r>
              <a:rPr lang="cs-CZ" cap="none" dirty="0"/>
              <a:t>ha</a:t>
            </a:r>
          </a:p>
          <a:p>
            <a:r>
              <a:rPr lang="cs-CZ" dirty="0"/>
              <a:t>Velké množství vegetace jak na břehu                                                                                                  tak ve vodě</a:t>
            </a:r>
          </a:p>
          <a:p>
            <a:r>
              <a:rPr lang="cs-CZ" dirty="0"/>
              <a:t>velký výskyt různorodých druhů hmyzu,                                                       obojživelníci jen občas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51" y="2367092"/>
            <a:ext cx="4686299" cy="35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8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Výzkumná otázka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4400" y="2957642"/>
            <a:ext cx="10363826" cy="34241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800" dirty="0"/>
              <a:t>Jak pestrý je život v biotopu, který je nechán svému osudu v porovnání s biotopem, který je lidmi aktivně využíván? </a:t>
            </a:r>
          </a:p>
        </p:txBody>
      </p:sp>
    </p:spTree>
    <p:extLst>
      <p:ext uri="{BB962C8B-B14F-4D97-AF65-F5344CB8AC3E}">
        <p14:creationId xmlns:p14="http://schemas.microsoft.com/office/powerpoint/2010/main" val="3280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2483" y="61169"/>
            <a:ext cx="10364451" cy="1596177"/>
          </a:xfrm>
        </p:spPr>
        <p:txBody>
          <a:bodyPr/>
          <a:lstStyle/>
          <a:p>
            <a:r>
              <a:rPr lang="cs-CZ" dirty="0"/>
              <a:t>Hypotézy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40229" y="1722658"/>
            <a:ext cx="10728960" cy="4167058"/>
          </a:xfrm>
        </p:spPr>
        <p:txBody>
          <a:bodyPr>
            <a:noAutofit/>
          </a:bodyPr>
          <a:lstStyle/>
          <a:p>
            <a:r>
              <a:rPr lang="cs-CZ" sz="2800" dirty="0"/>
              <a:t>V obou rybnících budou odlišné fyzikální a chemické vlastnosti a rozdílná míra biodiverzity</a:t>
            </a:r>
          </a:p>
          <a:p>
            <a:r>
              <a:rPr lang="cs-CZ" sz="2800" dirty="0"/>
              <a:t>drobné vodní organismy se budou vyskytovat pouze v letních měsících </a:t>
            </a:r>
          </a:p>
          <a:p>
            <a:r>
              <a:rPr lang="cs-CZ" sz="2800" dirty="0"/>
              <a:t>Fyzikální a chemické vlastnosti se budou měnit v závislosti na roční době</a:t>
            </a:r>
          </a:p>
        </p:txBody>
      </p:sp>
    </p:spTree>
    <p:extLst>
      <p:ext uri="{BB962C8B-B14F-4D97-AF65-F5344CB8AC3E}">
        <p14:creationId xmlns:p14="http://schemas.microsoft.com/office/powerpoint/2010/main" val="5569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-304761"/>
            <a:ext cx="10364451" cy="1596177"/>
          </a:xfrm>
        </p:spPr>
        <p:txBody>
          <a:bodyPr/>
          <a:lstStyle/>
          <a:p>
            <a:r>
              <a:rPr lang="cs-CZ" dirty="0"/>
              <a:t>Naměřené hodnoty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95301846"/>
              </p:ext>
            </p:extLst>
          </p:nvPr>
        </p:nvGraphicFramePr>
        <p:xfrm>
          <a:off x="866776" y="1399030"/>
          <a:ext cx="10458448" cy="236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064">
                  <a:extLst>
                    <a:ext uri="{9D8B030D-6E8A-4147-A177-3AD203B41FA5}">
                      <a16:colId xmlns:a16="http://schemas.microsoft.com/office/drawing/2014/main" val="270017751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9840382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2890809871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619051975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3088641372"/>
                    </a:ext>
                  </a:extLst>
                </a:gridCol>
                <a:gridCol w="1245054">
                  <a:extLst>
                    <a:ext uri="{9D8B030D-6E8A-4147-A177-3AD203B41FA5}">
                      <a16:colId xmlns:a16="http://schemas.microsoft.com/office/drawing/2014/main" val="1537919531"/>
                    </a:ext>
                  </a:extLst>
                </a:gridCol>
                <a:gridCol w="1743074">
                  <a:extLst>
                    <a:ext uri="{9D8B030D-6E8A-4147-A177-3AD203B41FA5}">
                      <a16:colId xmlns:a16="http://schemas.microsoft.com/office/drawing/2014/main" val="2605723467"/>
                    </a:ext>
                  </a:extLst>
                </a:gridCol>
              </a:tblGrid>
              <a:tr h="642938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Teplota           (°C)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Průhlednost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konduktivita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obsah dusíku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Výskyt mikroorganismů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08799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29. 9. 2017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2352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26.</a:t>
                      </a:r>
                      <a:r>
                        <a:rPr lang="cs-CZ" baseline="0" dirty="0"/>
                        <a:t> 6. 2018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135138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9. 11. 2018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892183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1. 3. 2019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57947"/>
                  </a:ext>
                </a:extLst>
              </a:tr>
            </a:tbl>
          </a:graphicData>
        </a:graphic>
      </p:graphicFrame>
      <p:graphicFrame>
        <p:nvGraphicFramePr>
          <p:cNvPr id="5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335991"/>
              </p:ext>
            </p:extLst>
          </p:nvPr>
        </p:nvGraphicFramePr>
        <p:xfrm>
          <a:off x="885008" y="4347505"/>
          <a:ext cx="10439399" cy="2357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015">
                  <a:extLst>
                    <a:ext uri="{9D8B030D-6E8A-4147-A177-3AD203B41FA5}">
                      <a16:colId xmlns:a16="http://schemas.microsoft.com/office/drawing/2014/main" val="270017751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98403822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2890809871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619051975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3088641372"/>
                    </a:ext>
                  </a:extLst>
                </a:gridCol>
                <a:gridCol w="1245054">
                  <a:extLst>
                    <a:ext uri="{9D8B030D-6E8A-4147-A177-3AD203B41FA5}">
                      <a16:colId xmlns:a16="http://schemas.microsoft.com/office/drawing/2014/main" val="1537919531"/>
                    </a:ext>
                  </a:extLst>
                </a:gridCol>
                <a:gridCol w="1743074">
                  <a:extLst>
                    <a:ext uri="{9D8B030D-6E8A-4147-A177-3AD203B41FA5}">
                      <a16:colId xmlns:a16="http://schemas.microsoft.com/office/drawing/2014/main" val="2605723467"/>
                    </a:ext>
                  </a:extLst>
                </a:gridCol>
              </a:tblGrid>
              <a:tr h="481286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Teplota           (°C)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Průhlednost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Konduktivita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Obsah dusíku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Výskyt mikroorganismů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08799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29. 9. 2017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2352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26.</a:t>
                      </a:r>
                      <a:r>
                        <a:rPr lang="cs-CZ" baseline="0" dirty="0"/>
                        <a:t> 6. 2018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135138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9. 11. 2018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892183"/>
                  </a:ext>
                </a:extLst>
              </a:tr>
              <a:tr h="429422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1. 3. 2019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57947"/>
                  </a:ext>
                </a:extLst>
              </a:tr>
            </a:tbl>
          </a:graphicData>
        </a:graphic>
      </p:graphicFrame>
      <p:sp>
        <p:nvSpPr>
          <p:cNvPr id="6" name="Nadpis 1"/>
          <p:cNvSpPr txBox="1">
            <a:spLocks/>
          </p:cNvSpPr>
          <p:nvPr/>
        </p:nvSpPr>
        <p:spPr>
          <a:xfrm>
            <a:off x="922483" y="814039"/>
            <a:ext cx="10364451" cy="84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1. rybník - chovný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063732" y="3759656"/>
            <a:ext cx="10364451" cy="84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2. rybník - nevyužívaný</a:t>
            </a:r>
          </a:p>
        </p:txBody>
      </p:sp>
    </p:spTree>
    <p:extLst>
      <p:ext uri="{BB962C8B-B14F-4D97-AF65-F5344CB8AC3E}">
        <p14:creationId xmlns:p14="http://schemas.microsoft.com/office/powerpoint/2010/main" val="518320676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239</TotalTime>
  <Words>1090</Words>
  <Application>Microsoft Office PowerPoint</Application>
  <PresentationFormat>Širokoúhlá obrazovka</PresentationFormat>
  <Paragraphs>402</Paragraphs>
  <Slides>25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Tw Cen MT</vt:lpstr>
      <vt:lpstr>Kapka</vt:lpstr>
      <vt:lpstr>Ve kterém rybníce je více života?</vt:lpstr>
      <vt:lpstr>náš výzkum</vt:lpstr>
      <vt:lpstr>Prezentace aplikace PowerPoint</vt:lpstr>
      <vt:lpstr>Prezentace aplikace PowerPoint</vt:lpstr>
      <vt:lpstr>1. Rybník - sirotek</vt:lpstr>
      <vt:lpstr>2. Rybník - šafář</vt:lpstr>
      <vt:lpstr>Výzkumná otázka</vt:lpstr>
      <vt:lpstr>Hypotézy</vt:lpstr>
      <vt:lpstr>Naměřené hodnoty</vt:lpstr>
      <vt:lpstr>Porovnání rybníků </vt:lpstr>
      <vt:lpstr>Naměřené hodnoty</vt:lpstr>
      <vt:lpstr>Porovnání rybníků </vt:lpstr>
      <vt:lpstr>Naměřené hodnoty</vt:lpstr>
      <vt:lpstr>Porovnání rybníků </vt:lpstr>
      <vt:lpstr>Naměřené hodnoty</vt:lpstr>
      <vt:lpstr>Porovnání s ohledem na roční období</vt:lpstr>
      <vt:lpstr>Ověření Hypotéz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Hydrologická měření</dc:title>
  <dc:creator>Administrator</dc:creator>
  <cp:lastModifiedBy>Martin Brzóska</cp:lastModifiedBy>
  <cp:revision>32</cp:revision>
  <dcterms:created xsi:type="dcterms:W3CDTF">2019-03-28T12:43:39Z</dcterms:created>
  <dcterms:modified xsi:type="dcterms:W3CDTF">2019-05-29T07:30:29Z</dcterms:modified>
</cp:coreProperties>
</file>