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89" r:id="rId5"/>
    <p:sldId id="258" r:id="rId6"/>
    <p:sldId id="288" r:id="rId7"/>
    <p:sldId id="300" r:id="rId8"/>
    <p:sldId id="278" r:id="rId9"/>
    <p:sldId id="313" r:id="rId10"/>
    <p:sldId id="310" r:id="rId11"/>
    <p:sldId id="309" r:id="rId12"/>
    <p:sldId id="312" r:id="rId13"/>
    <p:sldId id="291" r:id="rId14"/>
    <p:sldId id="311" r:id="rId15"/>
    <p:sldId id="301" r:id="rId16"/>
    <p:sldId id="308" r:id="rId17"/>
    <p:sldId id="304" r:id="rId18"/>
    <p:sldId id="305" r:id="rId19"/>
    <p:sldId id="307" r:id="rId20"/>
    <p:sldId id="306" r:id="rId21"/>
    <p:sldId id="302" r:id="rId22"/>
    <p:sldId id="303" r:id="rId23"/>
    <p:sldId id="314" r:id="rId24"/>
    <p:sldId id="272" r:id="rId25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ak" initials="z" lastIdx="1" clrIdx="0"/>
  <p:cmAuthor id="1" name="Vojta Tomala" initials="VT" lastIdx="1" clrIdx="1">
    <p:extLst>
      <p:ext uri="{19B8F6BF-5375-455C-9EA6-DF929625EA0E}">
        <p15:presenceInfo xmlns:p15="http://schemas.microsoft.com/office/powerpoint/2012/main" userId="96afb6ce283698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jto\Desktop\Spole&#269;n&#253;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jto\Desktop\Spole&#269;n&#253;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jto\Desktop\Spole&#269;n&#253;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jto\Desktop\Spole&#269;n&#253;_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jto\Desktop\Spole&#269;n&#253;_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Teplota</a:t>
            </a:r>
            <a:r>
              <a:rPr lang="en-US" sz="2800" b="1" dirty="0">
                <a:solidFill>
                  <a:schemeClr val="tx1"/>
                </a:solidFill>
              </a:rPr>
              <a:t> u </a:t>
            </a:r>
            <a:r>
              <a:rPr lang="en-US" sz="2800" b="1" dirty="0" err="1">
                <a:solidFill>
                  <a:schemeClr val="tx1"/>
                </a:solidFill>
              </a:rPr>
              <a:t>hladiny</a:t>
            </a:r>
            <a:r>
              <a:rPr lang="en-US" sz="2800" b="1" dirty="0">
                <a:solidFill>
                  <a:schemeClr val="tx1"/>
                </a:solidFill>
              </a:rPr>
              <a:t> a u </a:t>
            </a:r>
            <a:r>
              <a:rPr lang="en-US" sz="2800" b="1" dirty="0" err="1">
                <a:solidFill>
                  <a:schemeClr val="tx1"/>
                </a:solidFill>
              </a:rPr>
              <a:t>dna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teplota</a:t>
            </a:r>
            <a:r>
              <a:rPr lang="en-US" sz="2800" b="1" dirty="0">
                <a:solidFill>
                  <a:schemeClr val="tx1"/>
                </a:solidFill>
              </a:rPr>
              <a:t> u </a:t>
            </a:r>
            <a:r>
              <a:rPr lang="en-US" sz="2800" b="1" dirty="0" err="1">
                <a:solidFill>
                  <a:schemeClr val="tx1"/>
                </a:solidFill>
              </a:rPr>
              <a:t>dna</a:t>
            </a:r>
            <a:r>
              <a:rPr lang="en-US" sz="2800" b="1" dirty="0">
                <a:solidFill>
                  <a:schemeClr val="tx1"/>
                </a:solidFill>
              </a:rPr>
              <a:t> je </a:t>
            </a:r>
            <a:r>
              <a:rPr lang="en-US" sz="2800" b="1" dirty="0" err="1">
                <a:solidFill>
                  <a:schemeClr val="tx1"/>
                </a:solidFill>
              </a:rPr>
              <a:t>stálejší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661466535433071E-2"/>
          <c:y val="7.9629629629629634E-2"/>
          <c:w val="0.86484366797900247"/>
          <c:h val="0.80096296296296288"/>
        </c:manualLayout>
      </c:layout>
      <c:lineChart>
        <c:grouping val="standard"/>
        <c:varyColors val="0"/>
        <c:ser>
          <c:idx val="0"/>
          <c:order val="0"/>
          <c:tx>
            <c:strRef>
              <c:f>'Loděnice 2018_19'!$B$2</c:f>
              <c:strCache>
                <c:ptCount val="1"/>
                <c:pt idx="0">
                  <c:v>teplota dno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206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2018_19'!$B$3:$B$11</c:f>
              <c:numCache>
                <c:formatCode>#,#00</c:formatCode>
                <c:ptCount val="9"/>
                <c:pt idx="0">
                  <c:v>11</c:v>
                </c:pt>
                <c:pt idx="1">
                  <c:v>14</c:v>
                </c:pt>
                <c:pt idx="2">
                  <c:v>4</c:v>
                </c:pt>
                <c:pt idx="4">
                  <c:v>6</c:v>
                </c:pt>
                <c:pt idx="5">
                  <c:v>6.8</c:v>
                </c:pt>
                <c:pt idx="6">
                  <c:v>9</c:v>
                </c:pt>
                <c:pt idx="7">
                  <c:v>16</c:v>
                </c:pt>
                <c:pt idx="8" formatCode="_(* #,##0.00_);_(* \(#,##0.00\);_(* &quot;-&quot;??_);_(@_)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6A-441E-867A-72740D134E35}"/>
            </c:ext>
          </c:extLst>
        </c:ser>
        <c:ser>
          <c:idx val="1"/>
          <c:order val="1"/>
          <c:tx>
            <c:strRef>
              <c:f>'Loděnice 2018_19'!$G$2</c:f>
              <c:strCache>
                <c:ptCount val="1"/>
                <c:pt idx="0">
                  <c:v>teplota hladina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2018_19'!$G$3:$G$11</c:f>
              <c:numCache>
                <c:formatCode>General</c:formatCode>
                <c:ptCount val="9"/>
                <c:pt idx="0" formatCode="#,#00">
                  <c:v>11.5</c:v>
                </c:pt>
                <c:pt idx="3" formatCode="#,#00">
                  <c:v>0.2</c:v>
                </c:pt>
                <c:pt idx="5" formatCode="#,#00">
                  <c:v>5.5</c:v>
                </c:pt>
                <c:pt idx="6" formatCode="#,#00">
                  <c:v>9.5</c:v>
                </c:pt>
                <c:pt idx="7" formatCode="#,#00">
                  <c:v>11</c:v>
                </c:pt>
                <c:pt idx="8" formatCode="_(* #,##0.00_);_(* \(#,##0.00\);_(* &quot;-&quot;??_);_(@_)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6A-441E-867A-72740D134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331312"/>
        <c:axId val="400327048"/>
      </c:lineChart>
      <c:catAx>
        <c:axId val="400331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datum</a:t>
                </a:r>
                <a:endParaRPr lang="cs-CZ" sz="1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84688016732283466"/>
              <c:y val="0.94166666666666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0327048"/>
        <c:crosses val="autoZero"/>
        <c:auto val="1"/>
        <c:lblAlgn val="ctr"/>
        <c:lblOffset val="100"/>
        <c:noMultiLvlLbl val="0"/>
      </c:catAx>
      <c:valAx>
        <c:axId val="40032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baseline="0" dirty="0">
                    <a:solidFill>
                      <a:schemeClr val="tx1"/>
                    </a:solidFill>
                  </a:rPr>
                  <a:t>t 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[°C]</a:t>
                </a:r>
                <a:endParaRPr lang="cs-CZ" sz="1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9.3749999999999997E-3"/>
              <c:y val="1.235637212015164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033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318192257217844"/>
          <c:y val="0.93722397200349961"/>
          <c:w val="0.3130680774278215"/>
          <c:h val="4.4257509477981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Teplota</a:t>
            </a:r>
            <a:r>
              <a:rPr lang="en-US" sz="2800" b="1" dirty="0">
                <a:solidFill>
                  <a:schemeClr val="tx1"/>
                </a:solidFill>
              </a:rPr>
              <a:t> a </a:t>
            </a:r>
            <a:r>
              <a:rPr lang="en-US" sz="2800" b="1" dirty="0" err="1">
                <a:solidFill>
                  <a:schemeClr val="tx1"/>
                </a:solidFill>
              </a:rPr>
              <a:t>Konduktivita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rozdíly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konduktivit</a:t>
            </a:r>
            <a:r>
              <a:rPr lang="en-US" sz="2800" b="1" dirty="0">
                <a:solidFill>
                  <a:schemeClr val="tx1"/>
                </a:solidFill>
              </a:rPr>
              <a:t> v </a:t>
            </a:r>
            <a:r>
              <a:rPr lang="en-US" sz="2800" b="1" dirty="0" err="1">
                <a:solidFill>
                  <a:schemeClr val="tx1"/>
                </a:solidFill>
              </a:rPr>
              <a:t>zimě</a:t>
            </a:r>
            <a:r>
              <a:rPr lang="en-US" sz="2800" b="1" baseline="0" dirty="0">
                <a:solidFill>
                  <a:schemeClr val="tx1"/>
                </a:solidFill>
              </a:rPr>
              <a:t> a </a:t>
            </a:r>
            <a:r>
              <a:rPr lang="en-US" sz="2800" b="1" baseline="0" dirty="0" err="1">
                <a:solidFill>
                  <a:schemeClr val="tx1"/>
                </a:solidFill>
              </a:rPr>
              <a:t>teple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019791666666666"/>
          <c:y val="1.2962962962962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8678231627296585E-2"/>
          <c:y val="8.2407407407407401E-2"/>
          <c:w val="0.90075541338582676"/>
          <c:h val="0.78241542723826185"/>
        </c:manualLayout>
      </c:layout>
      <c:lineChart>
        <c:grouping val="standard"/>
        <c:varyColors val="0"/>
        <c:ser>
          <c:idx val="0"/>
          <c:order val="0"/>
          <c:tx>
            <c:strRef>
              <c:f>'Loděnice 2018_19'!$B$2</c:f>
              <c:strCache>
                <c:ptCount val="1"/>
                <c:pt idx="0">
                  <c:v>teplota dno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206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2018_19'!$B$3:$B$11</c:f>
              <c:numCache>
                <c:formatCode>#,#00</c:formatCode>
                <c:ptCount val="9"/>
                <c:pt idx="0">
                  <c:v>11</c:v>
                </c:pt>
                <c:pt idx="1">
                  <c:v>14</c:v>
                </c:pt>
                <c:pt idx="2">
                  <c:v>4</c:v>
                </c:pt>
                <c:pt idx="4">
                  <c:v>6</c:v>
                </c:pt>
                <c:pt idx="5">
                  <c:v>6.8</c:v>
                </c:pt>
                <c:pt idx="6">
                  <c:v>9</c:v>
                </c:pt>
                <c:pt idx="7">
                  <c:v>16</c:v>
                </c:pt>
                <c:pt idx="8" formatCode="_(* #,##0.00_);_(* \(#,##0.00\);_(* &quot;-&quot;??_);_(@_)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9E-4C46-BB98-2AD09F4B47B1}"/>
            </c:ext>
          </c:extLst>
        </c:ser>
        <c:ser>
          <c:idx val="1"/>
          <c:order val="1"/>
          <c:tx>
            <c:strRef>
              <c:f>'Loděnice 2018_19'!$G$2</c:f>
              <c:strCache>
                <c:ptCount val="1"/>
                <c:pt idx="0">
                  <c:v>teplota hladina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2018_19'!$G$3:$G$11</c:f>
              <c:numCache>
                <c:formatCode>General</c:formatCode>
                <c:ptCount val="9"/>
                <c:pt idx="0" formatCode="#,#00">
                  <c:v>11.5</c:v>
                </c:pt>
                <c:pt idx="3" formatCode="#,#00">
                  <c:v>0.2</c:v>
                </c:pt>
                <c:pt idx="5" formatCode="#,#00">
                  <c:v>5.5</c:v>
                </c:pt>
                <c:pt idx="6" formatCode="#,#00">
                  <c:v>9.5</c:v>
                </c:pt>
                <c:pt idx="7" formatCode="#,#00">
                  <c:v>11</c:v>
                </c:pt>
                <c:pt idx="8" formatCode="_(* #,##0.00_);_(* \(#,##0.00\);_(* &quot;-&quot;??_);_(@_)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9E-4C46-BB98-2AD09F4B4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736616"/>
        <c:axId val="404741864"/>
      </c:lineChart>
      <c:lineChart>
        <c:grouping val="standard"/>
        <c:varyColors val="0"/>
        <c:ser>
          <c:idx val="2"/>
          <c:order val="2"/>
          <c:tx>
            <c:strRef>
              <c:f>'Loděnice 2018_19'!$D$2</c:f>
              <c:strCache>
                <c:ptCount val="1"/>
                <c:pt idx="0">
                  <c:v>konduktivita dno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7150">
                <a:solidFill>
                  <a:srgbClr val="00B050"/>
                </a:solidFill>
              </a:ln>
              <a:effectLst/>
            </c:spPr>
          </c:marker>
          <c:cat>
            <c:numRef>
              <c:f>'Loděnice 2018_19'!$A$3:$A$12</c:f>
              <c:numCache>
                <c:formatCode>m/d/yyyy</c:formatCode>
                <c:ptCount val="10"/>
                <c:pt idx="0">
                  <c:v>43396</c:v>
                </c:pt>
                <c:pt idx="1">
                  <c:v>43410</c:v>
                </c:pt>
                <c:pt idx="2">
                  <c:v>43424</c:v>
                </c:pt>
                <c:pt idx="3">
                  <c:v>43438</c:v>
                </c:pt>
                <c:pt idx="4">
                  <c:v>43522</c:v>
                </c:pt>
                <c:pt idx="5">
                  <c:v>43529</c:v>
                </c:pt>
                <c:pt idx="6">
                  <c:v>43550</c:v>
                </c:pt>
                <c:pt idx="7">
                  <c:v>43564</c:v>
                </c:pt>
                <c:pt idx="8">
                  <c:v>43578</c:v>
                </c:pt>
              </c:numCache>
            </c:numRef>
          </c:cat>
          <c:val>
            <c:numRef>
              <c:f>'Loděnice 2018_19'!$D$3:$D$11</c:f>
              <c:numCache>
                <c:formatCode>General</c:formatCode>
                <c:ptCount val="9"/>
                <c:pt idx="1">
                  <c:v>1002</c:v>
                </c:pt>
                <c:pt idx="2">
                  <c:v>1070</c:v>
                </c:pt>
                <c:pt idx="4">
                  <c:v>918</c:v>
                </c:pt>
                <c:pt idx="5">
                  <c:v>980</c:v>
                </c:pt>
                <c:pt idx="6">
                  <c:v>879</c:v>
                </c:pt>
                <c:pt idx="7">
                  <c:v>997</c:v>
                </c:pt>
                <c:pt idx="8">
                  <c:v>1173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9E-4C46-BB98-2AD09F4B47B1}"/>
            </c:ext>
          </c:extLst>
        </c:ser>
        <c:ser>
          <c:idx val="3"/>
          <c:order val="3"/>
          <c:tx>
            <c:strRef>
              <c:f>'Loděnice 2018_19'!$I$2</c:f>
              <c:strCache>
                <c:ptCount val="1"/>
                <c:pt idx="0">
                  <c:v>konduktivita hladina</c:v>
                </c:pt>
              </c:strCache>
            </c:strRef>
          </c:tx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numRef>
              <c:f>'Loděnice 2018_19'!$A$3:$A$12</c:f>
              <c:numCache>
                <c:formatCode>m/d/yyyy</c:formatCode>
                <c:ptCount val="10"/>
                <c:pt idx="0">
                  <c:v>43396</c:v>
                </c:pt>
                <c:pt idx="1">
                  <c:v>43410</c:v>
                </c:pt>
                <c:pt idx="2">
                  <c:v>43424</c:v>
                </c:pt>
                <c:pt idx="3">
                  <c:v>43438</c:v>
                </c:pt>
                <c:pt idx="4">
                  <c:v>43522</c:v>
                </c:pt>
                <c:pt idx="5">
                  <c:v>43529</c:v>
                </c:pt>
                <c:pt idx="6">
                  <c:v>43550</c:v>
                </c:pt>
                <c:pt idx="7">
                  <c:v>43564</c:v>
                </c:pt>
                <c:pt idx="8">
                  <c:v>43578</c:v>
                </c:pt>
              </c:numCache>
            </c:numRef>
          </c:cat>
          <c:val>
            <c:numRef>
              <c:f>'Loděnice 2018_19'!$I$3:$I$11</c:f>
              <c:numCache>
                <c:formatCode>General</c:formatCode>
                <c:ptCount val="9"/>
                <c:pt idx="0">
                  <c:v>975</c:v>
                </c:pt>
                <c:pt idx="3">
                  <c:v>865</c:v>
                </c:pt>
                <c:pt idx="4">
                  <c:v>1325</c:v>
                </c:pt>
                <c:pt idx="5">
                  <c:v>1399</c:v>
                </c:pt>
                <c:pt idx="6">
                  <c:v>997</c:v>
                </c:pt>
                <c:pt idx="7">
                  <c:v>1150</c:v>
                </c:pt>
                <c:pt idx="8">
                  <c:v>1280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9E-4C46-BB98-2AD09F4B4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343232"/>
        <c:axId val="414347496"/>
      </c:lineChart>
      <c:catAx>
        <c:axId val="404736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solidFill>
                      <a:schemeClr val="tx1"/>
                    </a:solidFill>
                    <a:effectLst/>
                  </a:rPr>
                  <a:t>datum</a:t>
                </a:r>
                <a:endParaRPr lang="cs-CZ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1855593832020999"/>
              <c:y val="0.933304316127150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4741864"/>
        <c:crosses val="autoZero"/>
        <c:auto val="1"/>
        <c:lblAlgn val="ctr"/>
        <c:lblOffset val="100"/>
        <c:noMultiLvlLbl val="1"/>
      </c:catAx>
      <c:valAx>
        <c:axId val="40474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solidFill>
                      <a:schemeClr val="tx1"/>
                    </a:solidFill>
                    <a:effectLst/>
                  </a:rPr>
                  <a:t>t [°C]</a:t>
                </a:r>
                <a:endParaRPr lang="cs-CZ" sz="9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0188566272965883E-2"/>
              <c:y val="1.75409740449110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4736616"/>
        <c:crosses val="autoZero"/>
        <c:crossBetween val="between"/>
      </c:valAx>
      <c:valAx>
        <c:axId val="414347496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 dirty="0">
                    <a:solidFill>
                      <a:schemeClr val="tx1"/>
                    </a:solidFill>
                  </a:rPr>
                  <a:t>ꝺ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 [µS/cm]</a:t>
                </a:r>
                <a:endParaRPr lang="cs-CZ" sz="1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1151041666666666"/>
              <c:y val="1.94483814523184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4343232"/>
        <c:crosses val="max"/>
        <c:crossBetween val="between"/>
      </c:valAx>
      <c:dateAx>
        <c:axId val="41434323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43474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15280511811023"/>
          <c:y val="0.91306313794109073"/>
          <c:w val="0.76209711286089243"/>
          <c:h val="8.5188684747739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Teplota</a:t>
            </a:r>
            <a:r>
              <a:rPr lang="en-US" sz="2800" b="1" dirty="0">
                <a:solidFill>
                  <a:schemeClr val="tx1"/>
                </a:solidFill>
              </a:rPr>
              <a:t> a pH (</a:t>
            </a:r>
            <a:r>
              <a:rPr lang="en-US" sz="2800" b="1" dirty="0" err="1">
                <a:solidFill>
                  <a:schemeClr val="tx1"/>
                </a:solidFill>
              </a:rPr>
              <a:t>rozdíly</a:t>
            </a:r>
            <a:r>
              <a:rPr lang="en-US" sz="2800" b="1" dirty="0">
                <a:solidFill>
                  <a:schemeClr val="tx1"/>
                </a:solidFill>
              </a:rPr>
              <a:t> pH v </a:t>
            </a:r>
            <a:r>
              <a:rPr lang="en-US" sz="2800" b="1" dirty="0" err="1">
                <a:solidFill>
                  <a:schemeClr val="tx1"/>
                </a:solidFill>
              </a:rPr>
              <a:t>zimě</a:t>
            </a:r>
            <a:r>
              <a:rPr lang="en-US" sz="2800" b="1" dirty="0">
                <a:solidFill>
                  <a:schemeClr val="tx1"/>
                </a:solidFill>
              </a:rPr>
              <a:t> a</a:t>
            </a:r>
            <a:r>
              <a:rPr lang="en-US" sz="2800" b="1" baseline="0" dirty="0">
                <a:solidFill>
                  <a:schemeClr val="tx1"/>
                </a:solidFill>
              </a:rPr>
              <a:t> </a:t>
            </a:r>
            <a:r>
              <a:rPr lang="en-US" sz="2800" b="1" baseline="0" dirty="0" err="1">
                <a:solidFill>
                  <a:schemeClr val="tx1"/>
                </a:solidFill>
              </a:rPr>
              <a:t>teple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4094898293963255E-2"/>
          <c:y val="7.6851851851851852E-2"/>
          <c:w val="0.91325541338582672"/>
          <c:h val="0.80093394575678056"/>
        </c:manualLayout>
      </c:layout>
      <c:lineChart>
        <c:grouping val="standard"/>
        <c:varyColors val="0"/>
        <c:ser>
          <c:idx val="0"/>
          <c:order val="0"/>
          <c:tx>
            <c:strRef>
              <c:f>'Loděnice 2018_19'!$B$2</c:f>
              <c:strCache>
                <c:ptCount val="1"/>
                <c:pt idx="0">
                  <c:v>teplota dno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206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2018_19'!$B$3:$B$11</c:f>
              <c:numCache>
                <c:formatCode>#,#00</c:formatCode>
                <c:ptCount val="9"/>
                <c:pt idx="0">
                  <c:v>11</c:v>
                </c:pt>
                <c:pt idx="1">
                  <c:v>14</c:v>
                </c:pt>
                <c:pt idx="2">
                  <c:v>4</c:v>
                </c:pt>
                <c:pt idx="4">
                  <c:v>6</c:v>
                </c:pt>
                <c:pt idx="5">
                  <c:v>6.8</c:v>
                </c:pt>
                <c:pt idx="6">
                  <c:v>9</c:v>
                </c:pt>
                <c:pt idx="7">
                  <c:v>16</c:v>
                </c:pt>
                <c:pt idx="8" formatCode="_(* #,##0.00_);_(* \(#,##0.00\);_(* &quot;-&quot;??_);_(@_)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69-4AB7-A41B-FAAF75BF3BF8}"/>
            </c:ext>
          </c:extLst>
        </c:ser>
        <c:ser>
          <c:idx val="1"/>
          <c:order val="1"/>
          <c:tx>
            <c:strRef>
              <c:f>'Loděnice 2018_19'!$G$2</c:f>
              <c:strCache>
                <c:ptCount val="1"/>
                <c:pt idx="0">
                  <c:v>teplota hladina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2018_19'!$G$3:$G$11</c:f>
              <c:numCache>
                <c:formatCode>General</c:formatCode>
                <c:ptCount val="9"/>
                <c:pt idx="0" formatCode="#,#00">
                  <c:v>11.5</c:v>
                </c:pt>
                <c:pt idx="3" formatCode="#,#00">
                  <c:v>0.2</c:v>
                </c:pt>
                <c:pt idx="5" formatCode="#,#00">
                  <c:v>5.5</c:v>
                </c:pt>
                <c:pt idx="6" formatCode="#,#00">
                  <c:v>9.5</c:v>
                </c:pt>
                <c:pt idx="7" formatCode="#,#00">
                  <c:v>11</c:v>
                </c:pt>
                <c:pt idx="8" formatCode="_(* #,##0.00_);_(* \(#,##0.00\);_(* &quot;-&quot;??_);_(@_)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69-4AB7-A41B-FAAF75BF3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736616"/>
        <c:axId val="404741864"/>
      </c:lineChart>
      <c:lineChart>
        <c:grouping val="standard"/>
        <c:varyColors val="0"/>
        <c:ser>
          <c:idx val="4"/>
          <c:order val="2"/>
          <c:tx>
            <c:strRef>
              <c:f>'Loděnice 2018_19'!$C$2</c:f>
              <c:strCache>
                <c:ptCount val="1"/>
                <c:pt idx="0">
                  <c:v>pH dno</c:v>
                </c:pt>
              </c:strCache>
            </c:strRef>
          </c:tx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2018_19'!$C$3:$C$11</c:f>
              <c:numCache>
                <c:formatCode>_(* #,##0.00_);_(* \(#,##0.00\);_(* "-"??_);_(@_)</c:formatCode>
                <c:ptCount val="9"/>
                <c:pt idx="1">
                  <c:v>7.7</c:v>
                </c:pt>
                <c:pt idx="2">
                  <c:v>6.8</c:v>
                </c:pt>
                <c:pt idx="4">
                  <c:v>7.8</c:v>
                </c:pt>
                <c:pt idx="5">
                  <c:v>7.7</c:v>
                </c:pt>
                <c:pt idx="6">
                  <c:v>8</c:v>
                </c:pt>
                <c:pt idx="7">
                  <c:v>7.9</c:v>
                </c:pt>
                <c:pt idx="8">
                  <c:v>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69-4AB7-A41B-FAAF75BF3BF8}"/>
            </c:ext>
          </c:extLst>
        </c:ser>
        <c:ser>
          <c:idx val="5"/>
          <c:order val="3"/>
          <c:tx>
            <c:strRef>
              <c:f>'Loděnice 2018_19'!$H$2</c:f>
              <c:strCache>
                <c:ptCount val="1"/>
                <c:pt idx="0">
                  <c:v>pH hladina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7150">
                <a:solidFill>
                  <a:srgbClr val="00B05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2018_19'!$H$3:$H$11</c:f>
              <c:numCache>
                <c:formatCode>General</c:formatCode>
                <c:ptCount val="9"/>
                <c:pt idx="0" formatCode="_(* #,##0.00_);_(* \(#,##0.00\);_(* &quot;-&quot;??_);_(@_)">
                  <c:v>6.54</c:v>
                </c:pt>
                <c:pt idx="3" formatCode="_(* #,##0.00_);_(* \(#,##0.00\);_(* &quot;-&quot;??_);_(@_)">
                  <c:v>6.7</c:v>
                </c:pt>
                <c:pt idx="4" formatCode="_(* #,##0.00_);_(* \(#,##0.00\);_(* &quot;-&quot;??_);_(@_)">
                  <c:v>7.2</c:v>
                </c:pt>
                <c:pt idx="5" formatCode="_(* #,##0.00_);_(* \(#,##0.00\);_(* &quot;-&quot;??_);_(@_)">
                  <c:v>7.3</c:v>
                </c:pt>
                <c:pt idx="6" formatCode="_(* #,##0.00_);_(* \(#,##0.00\);_(* &quot;-&quot;??_);_(@_)">
                  <c:v>7.2</c:v>
                </c:pt>
                <c:pt idx="7" formatCode="_(* #,##0.00_);_(* \(#,##0.00\);_(* &quot;-&quot;??_);_(@_)">
                  <c:v>7.7</c:v>
                </c:pt>
                <c:pt idx="8" formatCode="_(* #,##0.00_);_(* \(#,##0.00\);_(* &quot;-&quot;??_);_(@_)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69-4AB7-A41B-FAAF75BF3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613688"/>
        <c:axId val="414344544"/>
      </c:lineChart>
      <c:catAx>
        <c:axId val="404736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solidFill>
                      <a:schemeClr val="tx1"/>
                    </a:solidFill>
                    <a:effectLst/>
                  </a:rPr>
                  <a:t>datum</a:t>
                </a:r>
                <a:endParaRPr lang="cs-CZ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2272260498687664"/>
              <c:y val="0.94071172353455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4741864"/>
        <c:crosses val="autoZero"/>
        <c:auto val="1"/>
        <c:lblAlgn val="ctr"/>
        <c:lblOffset val="100"/>
        <c:noMultiLvlLbl val="1"/>
      </c:catAx>
      <c:valAx>
        <c:axId val="404741864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t [°C]</a:t>
                </a:r>
                <a:endParaRPr lang="cs-CZ" sz="14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7.2916666666666668E-3"/>
              <c:y val="1.383727034120734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4736616"/>
        <c:crosses val="autoZero"/>
        <c:crossBetween val="between"/>
      </c:valAx>
      <c:valAx>
        <c:axId val="414344544"/>
        <c:scaling>
          <c:orientation val="minMax"/>
          <c:min val="6"/>
        </c:scaling>
        <c:delete val="0"/>
        <c:axPos val="r"/>
        <c:numFmt formatCode="_(* #,##0.0_);_(* \(#,##0.0\);_(* &quot;-&quot;?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9613688"/>
        <c:crosses val="max"/>
        <c:crossBetween val="between"/>
      </c:valAx>
      <c:catAx>
        <c:axId val="479613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4344544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040280511811025"/>
          <c:y val="0.93158165645960922"/>
          <c:w val="0.49959711286089237"/>
          <c:h val="6.7597841936424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Teplota</a:t>
            </a:r>
            <a:r>
              <a:rPr lang="en-US" sz="2800" b="1" dirty="0">
                <a:solidFill>
                  <a:schemeClr val="tx1"/>
                </a:solidFill>
              </a:rPr>
              <a:t> a </a:t>
            </a:r>
            <a:r>
              <a:rPr lang="en-US" sz="2800" b="1" dirty="0" err="1">
                <a:solidFill>
                  <a:schemeClr val="tx1"/>
                </a:solidFill>
              </a:rPr>
              <a:t>Koncentrace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kyslíku</a:t>
            </a:r>
            <a:r>
              <a:rPr lang="en-US" sz="2800" b="1" dirty="0">
                <a:solidFill>
                  <a:schemeClr val="tx1"/>
                </a:solidFill>
              </a:rPr>
              <a:t> (bez </a:t>
            </a:r>
            <a:r>
              <a:rPr lang="en-US" sz="2800" b="1" dirty="0" err="1">
                <a:solidFill>
                  <a:schemeClr val="tx1"/>
                </a:solidFill>
              </a:rPr>
              <a:t>souvislosti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970316601049869E-2"/>
          <c:y val="8.3333333333333329E-2"/>
          <c:w val="0.90913533464566909"/>
          <c:h val="0.7907777777777778"/>
        </c:manualLayout>
      </c:layout>
      <c:lineChart>
        <c:grouping val="standard"/>
        <c:varyColors val="0"/>
        <c:ser>
          <c:idx val="0"/>
          <c:order val="0"/>
          <c:tx>
            <c:strRef>
              <c:f>'Loděnice 2018_19'!$J$2</c:f>
              <c:strCache>
                <c:ptCount val="1"/>
                <c:pt idx="0">
                  <c:v>kyslík hladina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B050"/>
                </a:solidFill>
              </a:ln>
              <a:effectLst/>
            </c:spPr>
          </c:marker>
          <c:cat>
            <c:strRef>
              <c:f>'Loděnice 2018_19'!$L$3:$L$12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2018_19'!$J$3:$J$12</c:f>
              <c:numCache>
                <c:formatCode>General</c:formatCode>
                <c:ptCount val="9"/>
                <c:pt idx="0" formatCode="#,#00">
                  <c:v>10</c:v>
                </c:pt>
                <c:pt idx="3" formatCode="#,#00">
                  <c:v>12</c:v>
                </c:pt>
                <c:pt idx="5" formatCode="#,#00">
                  <c:v>10</c:v>
                </c:pt>
                <c:pt idx="6" formatCode="#,#00">
                  <c:v>13</c:v>
                </c:pt>
                <c:pt idx="7" formatCode="#,#00">
                  <c:v>6</c:v>
                </c:pt>
                <c:pt idx="8" formatCode="#,#00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A0-4153-A5C9-6031EEE7EFE1}"/>
            </c:ext>
          </c:extLst>
        </c:ser>
        <c:ser>
          <c:idx val="1"/>
          <c:order val="1"/>
          <c:tx>
            <c:strRef>
              <c:f>'Loděnice 2018_19'!$E$2</c:f>
              <c:strCache>
                <c:ptCount val="1"/>
                <c:pt idx="0">
                  <c:v>kyslík dno</c:v>
                </c:pt>
              </c:strCache>
            </c:strRef>
          </c:tx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'Loděnice 2018_19'!$L$3:$L$12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2018_19'!$E$3:$E$12</c:f>
              <c:numCache>
                <c:formatCode>#,#00</c:formatCode>
                <c:ptCount val="9"/>
                <c:pt idx="1">
                  <c:v>11.5</c:v>
                </c:pt>
                <c:pt idx="2">
                  <c:v>12</c:v>
                </c:pt>
                <c:pt idx="4">
                  <c:v>14</c:v>
                </c:pt>
                <c:pt idx="5">
                  <c:v>7</c:v>
                </c:pt>
                <c:pt idx="6">
                  <c:v>15</c:v>
                </c:pt>
                <c:pt idx="7">
                  <c:v>11</c:v>
                </c:pt>
                <c:pt idx="8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A0-4153-A5C9-6031EEE7E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342576"/>
        <c:axId val="281091544"/>
      </c:lineChart>
      <c:lineChart>
        <c:grouping val="standard"/>
        <c:varyColors val="0"/>
        <c:ser>
          <c:idx val="2"/>
          <c:order val="2"/>
          <c:tx>
            <c:strRef>
              <c:f>'Loděnice 2018_19'!$B$2</c:f>
              <c:strCache>
                <c:ptCount val="1"/>
                <c:pt idx="0">
                  <c:v>teplota dno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7150">
                <a:solidFill>
                  <a:srgbClr val="002060"/>
                </a:solidFill>
              </a:ln>
              <a:effectLst/>
            </c:spPr>
          </c:marker>
          <c:cat>
            <c:strLit>
              <c:ptCount val="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'Loděnice 2018_19'!$B$3:$B$12</c:f>
              <c:numCache>
                <c:formatCode>#,#00</c:formatCode>
                <c:ptCount val="9"/>
                <c:pt idx="0">
                  <c:v>11</c:v>
                </c:pt>
                <c:pt idx="1">
                  <c:v>14</c:v>
                </c:pt>
                <c:pt idx="2">
                  <c:v>4</c:v>
                </c:pt>
                <c:pt idx="4">
                  <c:v>6</c:v>
                </c:pt>
                <c:pt idx="5">
                  <c:v>6.8</c:v>
                </c:pt>
                <c:pt idx="6">
                  <c:v>9</c:v>
                </c:pt>
                <c:pt idx="7">
                  <c:v>16</c:v>
                </c:pt>
                <c:pt idx="8" formatCode="_(* #,##0.00_);_(* \(#,##0.00\);_(* &quot;-&quot;??_);_(@_)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A0-4153-A5C9-6031EEE7EFE1}"/>
            </c:ext>
          </c:extLst>
        </c:ser>
        <c:ser>
          <c:idx val="3"/>
          <c:order val="3"/>
          <c:tx>
            <c:strRef>
              <c:f>'Loděnice 2018_19'!$G$2</c:f>
              <c:strCache>
                <c:ptCount val="1"/>
                <c:pt idx="0">
                  <c:v>teplota hladina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Lit>
              <c:ptCount val="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'Loděnice 2018_19'!$G$3:$G$12</c:f>
              <c:numCache>
                <c:formatCode>General</c:formatCode>
                <c:ptCount val="9"/>
                <c:pt idx="0" formatCode="#,#00">
                  <c:v>11.5</c:v>
                </c:pt>
                <c:pt idx="3" formatCode="#,#00">
                  <c:v>0.2</c:v>
                </c:pt>
                <c:pt idx="5" formatCode="#,#00">
                  <c:v>5.5</c:v>
                </c:pt>
                <c:pt idx="6" formatCode="#,#00">
                  <c:v>9.5</c:v>
                </c:pt>
                <c:pt idx="7" formatCode="#,#00">
                  <c:v>11</c:v>
                </c:pt>
                <c:pt idx="8" formatCode="_(* #,##0.00_);_(* \(#,##0.00\);_(* &quot;-&quot;??_);_(@_)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A0-4153-A5C9-6031EEE7E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849664"/>
        <c:axId val="482855896"/>
      </c:lineChart>
      <c:catAx>
        <c:axId val="414342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solidFill>
                      <a:schemeClr val="tx1"/>
                    </a:solidFill>
                    <a:effectLst/>
                  </a:rPr>
                  <a:t>datum</a:t>
                </a:r>
                <a:endParaRPr lang="cs-CZ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1949999999999998"/>
              <c:y val="0.92777777777777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091544"/>
        <c:crosses val="autoZero"/>
        <c:auto val="1"/>
        <c:lblAlgn val="ctr"/>
        <c:lblOffset val="100"/>
        <c:noMultiLvlLbl val="0"/>
      </c:catAx>
      <c:valAx>
        <c:axId val="281091544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t [°C]</a:t>
                </a:r>
                <a:endParaRPr lang="cs-CZ" sz="14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1458333333333333E-2"/>
              <c:y val="1.801851851851851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4342576"/>
        <c:crosses val="autoZero"/>
        <c:crossBetween val="between"/>
      </c:valAx>
      <c:valAx>
        <c:axId val="482855896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O</a:t>
                </a:r>
                <a:r>
                  <a:rPr lang="cs-CZ" sz="1600" b="1" i="0" u="none" strike="noStrike" baseline="-25000" dirty="0">
                    <a:effectLst/>
                  </a:rPr>
                  <a:t>2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[</a:t>
                </a:r>
                <a:r>
                  <a:rPr lang="cs-CZ" sz="1600" b="1" dirty="0">
                    <a:solidFill>
                      <a:schemeClr val="tx1"/>
                    </a:solidFill>
                  </a:rPr>
                  <a:t>mg/litr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]</a:t>
                </a:r>
                <a:endParaRPr lang="cs-CZ" sz="1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4720792322834646"/>
              <c:y val="2.17222222222222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2849664"/>
        <c:crosses val="max"/>
        <c:crossBetween val="between"/>
      </c:valAx>
      <c:catAx>
        <c:axId val="482849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2855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03289862204724"/>
          <c:y val="0.91974001166520869"/>
          <c:w val="0.53737934711286095"/>
          <c:h val="7.86892680081656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pH a </a:t>
            </a:r>
            <a:r>
              <a:rPr lang="en-US" sz="2800" b="1" dirty="0" err="1">
                <a:solidFill>
                  <a:schemeClr val="tx1"/>
                </a:solidFill>
              </a:rPr>
              <a:t>Koncentrace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kyslíku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rozdíly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při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oteplení</a:t>
            </a:r>
            <a:r>
              <a:rPr lang="en-US" sz="2800" b="1" dirty="0">
                <a:solidFill>
                  <a:schemeClr val="tx1"/>
                </a:solidFill>
              </a:rPr>
              <a:t>/</a:t>
            </a:r>
            <a:r>
              <a:rPr lang="en-US" sz="2800" b="1" dirty="0" err="1">
                <a:solidFill>
                  <a:schemeClr val="tx1"/>
                </a:solidFill>
              </a:rPr>
              <a:t>ochlazení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616920931758528"/>
          <c:y val="7.40740740740740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6651082677165355E-2"/>
          <c:y val="8.3333333333333329E-2"/>
          <c:w val="0.90531241797900264"/>
          <c:h val="0.79448148148148146"/>
        </c:manualLayout>
      </c:layout>
      <c:lineChart>
        <c:grouping val="standard"/>
        <c:varyColors val="0"/>
        <c:ser>
          <c:idx val="2"/>
          <c:order val="2"/>
          <c:tx>
            <c:strRef>
              <c:f>'Loděnice 2018_19'!$C$2</c:f>
              <c:strCache>
                <c:ptCount val="1"/>
                <c:pt idx="0">
                  <c:v>pH dno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7150">
                <a:solidFill>
                  <a:srgbClr val="00206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2018_19'!$C$3:$C$11</c:f>
              <c:numCache>
                <c:formatCode>_(* #,##0.00_);_(* \(#,##0.00\);_(* "-"??_);_(@_)</c:formatCode>
                <c:ptCount val="9"/>
                <c:pt idx="1">
                  <c:v>7.7</c:v>
                </c:pt>
                <c:pt idx="2">
                  <c:v>6.8</c:v>
                </c:pt>
                <c:pt idx="4">
                  <c:v>7.8</c:v>
                </c:pt>
                <c:pt idx="5">
                  <c:v>7.7</c:v>
                </c:pt>
                <c:pt idx="6">
                  <c:v>8</c:v>
                </c:pt>
                <c:pt idx="7">
                  <c:v>7.9</c:v>
                </c:pt>
                <c:pt idx="8">
                  <c:v>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19-4C9D-A3B7-A9CD7E353A5D}"/>
            </c:ext>
          </c:extLst>
        </c:ser>
        <c:ser>
          <c:idx val="3"/>
          <c:order val="3"/>
          <c:tx>
            <c:strRef>
              <c:f>'Loděnice 2018_19'!$H$2</c:f>
              <c:strCache>
                <c:ptCount val="1"/>
                <c:pt idx="0">
                  <c:v>pH hladina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Ref>
              <c:f>'Loděnice 2018_19'!$L$3:$L$11</c:f>
              <c:strCache>
                <c:ptCount val="9"/>
                <c:pt idx="0">
                  <c:v>23/11</c:v>
                </c:pt>
                <c:pt idx="1">
                  <c:v>6/11</c:v>
                </c:pt>
                <c:pt idx="2">
                  <c:v>20/11</c:v>
                </c:pt>
                <c:pt idx="3">
                  <c:v>4/12</c:v>
                </c:pt>
                <c:pt idx="4">
                  <c:v>26/2</c:v>
                </c:pt>
                <c:pt idx="5">
                  <c:v>5/3</c:v>
                </c:pt>
                <c:pt idx="6">
                  <c:v>26/3</c:v>
                </c:pt>
                <c:pt idx="7">
                  <c:v>9/4</c:v>
                </c:pt>
                <c:pt idx="8">
                  <c:v>23/4</c:v>
                </c:pt>
              </c:strCache>
            </c:strRef>
          </c:cat>
          <c:val>
            <c:numRef>
              <c:f>'Loděnice 2018_19'!$H$3:$H$11</c:f>
              <c:numCache>
                <c:formatCode>General</c:formatCode>
                <c:ptCount val="9"/>
                <c:pt idx="0" formatCode="_(* #,##0.00_);_(* \(#,##0.00\);_(* &quot;-&quot;??_);_(@_)">
                  <c:v>6.54</c:v>
                </c:pt>
                <c:pt idx="3" formatCode="_(* #,##0.00_);_(* \(#,##0.00\);_(* &quot;-&quot;??_);_(@_)">
                  <c:v>6.7</c:v>
                </c:pt>
                <c:pt idx="4" formatCode="_(* #,##0.00_);_(* \(#,##0.00\);_(* &quot;-&quot;??_);_(@_)">
                  <c:v>7.2</c:v>
                </c:pt>
                <c:pt idx="5" formatCode="_(* #,##0.00_);_(* \(#,##0.00\);_(* &quot;-&quot;??_);_(@_)">
                  <c:v>7.3</c:v>
                </c:pt>
                <c:pt idx="6" formatCode="_(* #,##0.00_);_(* \(#,##0.00\);_(* &quot;-&quot;??_);_(@_)">
                  <c:v>7.2</c:v>
                </c:pt>
                <c:pt idx="7" formatCode="_(* #,##0.00_);_(* \(#,##0.00\);_(* &quot;-&quot;??_);_(@_)">
                  <c:v>7.7</c:v>
                </c:pt>
                <c:pt idx="8" formatCode="_(* #,##0.00_);_(* \(#,##0.00\);_(* &quot;-&quot;??_);_(@_)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19-4C9D-A3B7-A9CD7E353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342576"/>
        <c:axId val="281091544"/>
      </c:lineChart>
      <c:lineChart>
        <c:grouping val="standard"/>
        <c:varyColors val="0"/>
        <c:ser>
          <c:idx val="0"/>
          <c:order val="0"/>
          <c:tx>
            <c:strRef>
              <c:f>'Loděnice 2018_19'!$J$2</c:f>
              <c:strCache>
                <c:ptCount val="1"/>
                <c:pt idx="0">
                  <c:v>kyslík hladina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B050"/>
                </a:solidFill>
              </a:ln>
              <a:effectLst/>
            </c:spPr>
          </c:marker>
          <c:val>
            <c:numRef>
              <c:f>'Loděnice 2018_19'!$J$3:$J$11</c:f>
              <c:numCache>
                <c:formatCode>General</c:formatCode>
                <c:ptCount val="9"/>
                <c:pt idx="0" formatCode="#,#00">
                  <c:v>10</c:v>
                </c:pt>
                <c:pt idx="3" formatCode="#,#00">
                  <c:v>12</c:v>
                </c:pt>
                <c:pt idx="5" formatCode="#,#00">
                  <c:v>10</c:v>
                </c:pt>
                <c:pt idx="6" formatCode="#,#00">
                  <c:v>13</c:v>
                </c:pt>
                <c:pt idx="7" formatCode="#,#00">
                  <c:v>6</c:v>
                </c:pt>
                <c:pt idx="8" formatCode="#,#00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19-4C9D-A3B7-A9CD7E353A5D}"/>
            </c:ext>
          </c:extLst>
        </c:ser>
        <c:ser>
          <c:idx val="1"/>
          <c:order val="1"/>
          <c:tx>
            <c:strRef>
              <c:f>'Loděnice 2018_19'!$E$2</c:f>
              <c:strCache>
                <c:ptCount val="1"/>
                <c:pt idx="0">
                  <c:v>kyslík dno</c:v>
                </c:pt>
              </c:strCache>
            </c:strRef>
          </c:tx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val>
            <c:numRef>
              <c:f>'Loděnice 2018_19'!$E$3:$E$11</c:f>
              <c:numCache>
                <c:formatCode>#,#00</c:formatCode>
                <c:ptCount val="9"/>
                <c:pt idx="1">
                  <c:v>11.5</c:v>
                </c:pt>
                <c:pt idx="2">
                  <c:v>12</c:v>
                </c:pt>
                <c:pt idx="4">
                  <c:v>14</c:v>
                </c:pt>
                <c:pt idx="5">
                  <c:v>7</c:v>
                </c:pt>
                <c:pt idx="6">
                  <c:v>15</c:v>
                </c:pt>
                <c:pt idx="7">
                  <c:v>11</c:v>
                </c:pt>
                <c:pt idx="8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19-4C9D-A3B7-A9CD7E353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7956560"/>
        <c:axId val="326729072"/>
      </c:lineChart>
      <c:catAx>
        <c:axId val="414342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solidFill>
                      <a:schemeClr val="tx1"/>
                    </a:solidFill>
                    <a:effectLst/>
                  </a:rPr>
                  <a:t>datum</a:t>
                </a:r>
                <a:endParaRPr lang="cs-CZ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2401558398950145"/>
              <c:y val="0.928907407407407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091544"/>
        <c:crosses val="autoZero"/>
        <c:auto val="1"/>
        <c:lblAlgn val="ctr"/>
        <c:lblOffset val="100"/>
        <c:noMultiLvlLbl val="0"/>
      </c:catAx>
      <c:valAx>
        <c:axId val="281091544"/>
        <c:scaling>
          <c:orientation val="minMax"/>
          <c:min val="6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;_(* &quot;-&quot;?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4342576"/>
        <c:crosses val="autoZero"/>
        <c:crossBetween val="between"/>
      </c:valAx>
      <c:valAx>
        <c:axId val="326729072"/>
        <c:scaling>
          <c:orientation val="minMax"/>
          <c:min val="6"/>
        </c:scaling>
        <c:delete val="0"/>
        <c:axPos val="r"/>
        <c:numFmt formatCode="#,#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7956560"/>
        <c:crosses val="max"/>
        <c:crossBetween val="between"/>
      </c:valAx>
      <c:catAx>
        <c:axId val="417956560"/>
        <c:scaling>
          <c:orientation val="minMax"/>
        </c:scaling>
        <c:delete val="1"/>
        <c:axPos val="b"/>
        <c:majorTickMark val="out"/>
        <c:minorTickMark val="none"/>
        <c:tickLblPos val="nextTo"/>
        <c:crossAx val="326729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1041666666666667"/>
          <c:y val="0.92444794400699914"/>
          <c:w val="0.57815649606299224"/>
          <c:h val="7.5178186060075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01B30-C5B4-4F34-B0A7-92280AD9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AA5DC4-FE5D-4083-A774-2DC1C5559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9D2FA-8DA1-4B0E-9895-CCB612B7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C83E87-786F-4114-B55D-EA560C19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43AD5-E2CB-4A1C-93AE-0B4D65F2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E7694-0D44-406A-A8A1-D7F66181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C0683D1-929F-47C0-A8DA-58B3A11D9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E64F8D-F2A8-44E4-A10C-E940C3C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46C670-FE22-4B17-8BD7-10C39545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86BE32-AE3E-4AE6-B878-06D839F0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D60D9-14CD-4E50-A881-331A70F8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5986346-5A5D-4ED4-9F28-0B23DFE92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CF0183-C5CA-4329-A9C8-63CADAC8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C828F8-1BEC-4D04-96FC-8F9D6396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211437-234F-4F40-A45F-FFB31FBF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A641E-25BF-432A-B67C-83C7065E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1F88766-C800-4365-82C9-E8C4B65F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58633F-DF58-4FFA-88CA-3C5B96442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9489DA-2A8C-41D8-B5E7-993CAF72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FA0975-5F39-489C-8706-0BD3B85B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29" name="Obrázek 1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79640" y="2133720"/>
            <a:ext cx="4734000" cy="3777120"/>
          </a:xfrm>
          <a:prstGeom prst="rect">
            <a:avLst/>
          </a:prstGeom>
          <a:ln>
            <a:noFill/>
          </a:ln>
        </p:spPr>
      </p:pic>
      <p:pic>
        <p:nvPicPr>
          <p:cNvPr id="130" name="Obrázek 1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79640" y="2133720"/>
            <a:ext cx="4734000" cy="377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E30A-A204-4CDF-BBFF-82C6C8AEE359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04D5-45ED-4F0D-832D-C299466C6D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44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90711-5E28-4CCF-88D0-83A3F3CD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90548DF-B56A-4417-B88C-8323ACEA9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F02F4C-2D28-4384-A877-AE315C15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D8DB9D-2B3A-4D6A-BDBF-E6F8B8A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0B9308-1FC9-4006-BDF2-A745BC96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BE291-6EFC-458C-A01A-40154240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3A29CC-7504-47C9-8113-B4401F46D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76311A-2EA7-46A0-A5FC-1F711031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87B179-9343-427B-BB60-11EB312B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AE520F-F820-4BD7-A39A-ED8CE5D0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B9332-838B-4074-B758-1E9F9E51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63417CF-DE5F-49B9-BF22-2B84BFD97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043300-38C8-4DFE-9065-AECC3765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655F63-79B8-4E98-961F-58DA0BAA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E410D3-DD05-4386-9909-9F475DA8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673C9-E806-4E23-8006-C7C40092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A7C19B8-679D-47F0-80E9-EDC95AD60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0F281B-724C-4EB0-BB3C-4896E8C7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9D87F-CDD7-4EEE-9BEE-38C9AF69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F82AC7-81B3-49C0-A160-3047D215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05DB1-DD9A-4802-9F7C-B693E0DC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856CBD-9850-4F83-BB9F-103C74C9C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96D67C-77C0-4064-ADEF-E43BBDBE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E81816-1046-4FA4-ADAE-51D5DC15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4E038-A07F-4B81-A536-F168A0D83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D3BED-CA6B-4DE0-8668-26E4D540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232C25-7A96-4F82-A0B2-EB80FE051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B1F8F1-FF1A-4A53-8F5F-314C2A7D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0962EA-ED5E-40AE-8647-EC865E54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BD54D0-D32C-4CD7-8912-296F6E5B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F7FEB-D90A-42E0-8F89-A5B7A5A6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8A9DF8C-0A56-4349-B7F3-E0ABADB83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4A6361-468C-4647-87A0-F3873800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74EC83-F275-45B3-852B-2E86E048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48DAF-469E-4F1D-9EF2-4BFA8BE5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A93B0A-EC1C-4B86-BD22-8511D9E7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7D167A7-4FD9-4E8F-9A34-712E3D5B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7C0920-6972-4C0D-92CF-1930ECF3C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35067-1AA0-4681-84B1-BEE1B13FD500}" type="datetimeFigureOut">
              <a:rPr lang="cs-CZ" smtClean="0"/>
              <a:pPr/>
              <a:t>19.05.2019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AF2E22-1F1E-4710-816B-D91F5B336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06696B-EF82-41C2-8AF7-949DCCF9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13A2-DA0D-4B2B-A97E-1A6BDFD8A2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0" y="2575080"/>
            <a:ext cx="100440" cy="625680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136"/>
                </a:moveTo>
                <a:cubicBezTo>
                  <a:pt x="20" y="117"/>
                  <a:pt x="19" y="99"/>
                  <a:pt x="17" y="80"/>
                </a:cubicBezTo>
                <a:cubicBezTo>
                  <a:pt x="11" y="54"/>
                  <a:pt x="6" y="27"/>
                  <a:pt x="0" y="0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64"/>
                  <a:pt x="13" y="94"/>
                  <a:pt x="20" y="124"/>
                </a:cubicBezTo>
                <a:cubicBezTo>
                  <a:pt x="20" y="128"/>
                  <a:pt x="21" y="132"/>
                  <a:pt x="22" y="136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2"/>
          <p:cNvSpPr/>
          <p:nvPr/>
        </p:nvSpPr>
        <p:spPr>
          <a:xfrm>
            <a:off x="128520" y="3156480"/>
            <a:ext cx="646200" cy="2322000"/>
          </a:xfrm>
          <a:custGeom>
            <a:avLst/>
            <a:gdLst/>
            <a:ahLst/>
            <a:cxnLst/>
            <a:rect l="l" t="t" r="r" b="b"/>
            <a:pathLst>
              <a:path w="140" h="504">
                <a:moveTo>
                  <a:pt x="86" y="350"/>
                </a:moveTo>
                <a:cubicBezTo>
                  <a:pt x="103" y="402"/>
                  <a:pt x="120" y="453"/>
                  <a:pt x="139" y="504"/>
                </a:cubicBezTo>
                <a:cubicBezTo>
                  <a:pt x="139" y="495"/>
                  <a:pt x="139" y="487"/>
                  <a:pt x="140" y="478"/>
                </a:cubicBezTo>
                <a:cubicBezTo>
                  <a:pt x="124" y="435"/>
                  <a:pt x="109" y="391"/>
                  <a:pt x="95" y="347"/>
                </a:cubicBezTo>
                <a:cubicBezTo>
                  <a:pt x="58" y="233"/>
                  <a:pt x="27" y="117"/>
                  <a:pt x="0" y="0"/>
                </a:cubicBezTo>
                <a:cubicBezTo>
                  <a:pt x="2" y="20"/>
                  <a:pt x="4" y="41"/>
                  <a:pt x="6" y="61"/>
                </a:cubicBezTo>
                <a:cubicBezTo>
                  <a:pt x="30" y="158"/>
                  <a:pt x="56" y="255"/>
                  <a:pt x="86" y="35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"/>
          <p:cNvSpPr/>
          <p:nvPr/>
        </p:nvSpPr>
        <p:spPr>
          <a:xfrm>
            <a:off x="807120" y="5447160"/>
            <a:ext cx="609120" cy="1419840"/>
          </a:xfrm>
          <a:custGeom>
            <a:avLst/>
            <a:gdLst/>
            <a:ahLst/>
            <a:cxnLst/>
            <a:rect l="l" t="t" r="r" b="b"/>
            <a:pathLst>
              <a:path w="132" h="308">
                <a:moveTo>
                  <a:pt x="8" y="22"/>
                </a:moveTo>
                <a:cubicBezTo>
                  <a:pt x="5" y="15"/>
                  <a:pt x="2" y="8"/>
                  <a:pt x="0" y="0"/>
                </a:cubicBezTo>
                <a:cubicBezTo>
                  <a:pt x="0" y="10"/>
                  <a:pt x="0" y="19"/>
                  <a:pt x="0" y="29"/>
                </a:cubicBezTo>
                <a:cubicBezTo>
                  <a:pt x="21" y="85"/>
                  <a:pt x="44" y="140"/>
                  <a:pt x="68" y="194"/>
                </a:cubicBezTo>
                <a:cubicBezTo>
                  <a:pt x="85" y="232"/>
                  <a:pt x="104" y="270"/>
                  <a:pt x="123" y="308"/>
                </a:cubicBezTo>
                <a:cubicBezTo>
                  <a:pt x="132" y="308"/>
                  <a:pt x="132" y="308"/>
                  <a:pt x="132" y="308"/>
                </a:cubicBezTo>
                <a:cubicBezTo>
                  <a:pt x="113" y="269"/>
                  <a:pt x="94" y="230"/>
                  <a:pt x="77" y="190"/>
                </a:cubicBezTo>
                <a:cubicBezTo>
                  <a:pt x="52" y="135"/>
                  <a:pt x="29" y="79"/>
                  <a:pt x="8" y="22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4"/>
          <p:cNvSpPr/>
          <p:nvPr/>
        </p:nvSpPr>
        <p:spPr>
          <a:xfrm>
            <a:off x="959760" y="6503760"/>
            <a:ext cx="171000" cy="363240"/>
          </a:xfrm>
          <a:custGeom>
            <a:avLst/>
            <a:gdLst/>
            <a:ahLst/>
            <a:cxnLst/>
            <a:rect l="l" t="t" r="r" b="b"/>
            <a:pathLst>
              <a:path w="37" h="79">
                <a:moveTo>
                  <a:pt x="28" y="79"/>
                </a:moveTo>
                <a:cubicBezTo>
                  <a:pt x="37" y="79"/>
                  <a:pt x="37" y="79"/>
                  <a:pt x="37" y="79"/>
                </a:cubicBezTo>
                <a:cubicBezTo>
                  <a:pt x="24" y="53"/>
                  <a:pt x="12" y="27"/>
                  <a:pt x="0" y="0"/>
                </a:cubicBezTo>
                <a:cubicBezTo>
                  <a:pt x="8" y="27"/>
                  <a:pt x="17" y="53"/>
                  <a:pt x="28" y="79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5"/>
          <p:cNvSpPr/>
          <p:nvPr/>
        </p:nvSpPr>
        <p:spPr>
          <a:xfrm>
            <a:off x="100800" y="3201120"/>
            <a:ext cx="821520" cy="3328200"/>
          </a:xfrm>
          <a:custGeom>
            <a:avLst/>
            <a:gdLst/>
            <a:ahLst/>
            <a:cxnLst/>
            <a:rect l="l" t="t" r="r" b="b"/>
            <a:pathLst>
              <a:path w="178" h="722">
                <a:moveTo>
                  <a:pt x="162" y="660"/>
                </a:moveTo>
                <a:cubicBezTo>
                  <a:pt x="145" y="618"/>
                  <a:pt x="130" y="576"/>
                  <a:pt x="116" y="534"/>
                </a:cubicBezTo>
                <a:cubicBezTo>
                  <a:pt x="84" y="437"/>
                  <a:pt x="59" y="337"/>
                  <a:pt x="40" y="236"/>
                </a:cubicBezTo>
                <a:cubicBezTo>
                  <a:pt x="29" y="175"/>
                  <a:pt x="20" y="113"/>
                  <a:pt x="12" y="51"/>
                </a:cubicBezTo>
                <a:cubicBezTo>
                  <a:pt x="8" y="34"/>
                  <a:pt x="4" y="17"/>
                  <a:pt x="0" y="0"/>
                </a:cubicBezTo>
                <a:cubicBezTo>
                  <a:pt x="8" y="79"/>
                  <a:pt x="19" y="159"/>
                  <a:pt x="33" y="237"/>
                </a:cubicBezTo>
                <a:cubicBezTo>
                  <a:pt x="51" y="339"/>
                  <a:pt x="76" y="439"/>
                  <a:pt x="107" y="537"/>
                </a:cubicBezTo>
                <a:cubicBezTo>
                  <a:pt x="123" y="586"/>
                  <a:pt x="141" y="634"/>
                  <a:pt x="160" y="681"/>
                </a:cubicBezTo>
                <a:cubicBezTo>
                  <a:pt x="166" y="695"/>
                  <a:pt x="172" y="708"/>
                  <a:pt x="178" y="722"/>
                </a:cubicBezTo>
                <a:cubicBezTo>
                  <a:pt x="176" y="717"/>
                  <a:pt x="175" y="713"/>
                  <a:pt x="174" y="708"/>
                </a:cubicBezTo>
                <a:cubicBezTo>
                  <a:pt x="169" y="692"/>
                  <a:pt x="165" y="676"/>
                  <a:pt x="162" y="66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6"/>
          <p:cNvSpPr/>
          <p:nvPr/>
        </p:nvSpPr>
        <p:spPr>
          <a:xfrm>
            <a:off x="22320" y="228600"/>
            <a:ext cx="105840" cy="2927520"/>
          </a:xfrm>
          <a:custGeom>
            <a:avLst/>
            <a:gdLst/>
            <a:ahLst/>
            <a:cxnLst/>
            <a:rect l="l" t="t" r="r" b="b"/>
            <a:pathLst>
              <a:path w="23" h="635">
                <a:moveTo>
                  <a:pt x="11" y="577"/>
                </a:moveTo>
                <a:cubicBezTo>
                  <a:pt x="12" y="581"/>
                  <a:pt x="12" y="585"/>
                  <a:pt x="12" y="589"/>
                </a:cubicBezTo>
                <a:cubicBezTo>
                  <a:pt x="15" y="603"/>
                  <a:pt x="19" y="617"/>
                  <a:pt x="22" y="632"/>
                </a:cubicBezTo>
                <a:cubicBezTo>
                  <a:pt x="22" y="633"/>
                  <a:pt x="22" y="634"/>
                  <a:pt x="23" y="635"/>
                </a:cubicBezTo>
                <a:cubicBezTo>
                  <a:pt x="21" y="615"/>
                  <a:pt x="19" y="596"/>
                  <a:pt x="17" y="576"/>
                </a:cubicBezTo>
                <a:cubicBezTo>
                  <a:pt x="9" y="474"/>
                  <a:pt x="5" y="372"/>
                  <a:pt x="5" y="269"/>
                </a:cubicBezTo>
                <a:cubicBezTo>
                  <a:pt x="6" y="179"/>
                  <a:pt x="9" y="90"/>
                  <a:pt x="15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89"/>
                  <a:pt x="2" y="179"/>
                  <a:pt x="1" y="269"/>
                </a:cubicBezTo>
                <a:cubicBezTo>
                  <a:pt x="0" y="372"/>
                  <a:pt x="3" y="474"/>
                  <a:pt x="11" y="577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7"/>
          <p:cNvSpPr/>
          <p:nvPr/>
        </p:nvSpPr>
        <p:spPr>
          <a:xfrm>
            <a:off x="78120" y="2944080"/>
            <a:ext cx="77760" cy="493560"/>
          </a:xfrm>
          <a:custGeom>
            <a:avLst/>
            <a:gdLst/>
            <a:ahLst/>
            <a:cxnLst/>
            <a:rect l="l" t="t" r="r" b="b"/>
            <a:pathLst>
              <a:path w="17" h="107">
                <a:moveTo>
                  <a:pt x="0" y="0"/>
                </a:moveTo>
                <a:cubicBezTo>
                  <a:pt x="2" y="19"/>
                  <a:pt x="3" y="37"/>
                  <a:pt x="5" y="56"/>
                </a:cubicBezTo>
                <a:cubicBezTo>
                  <a:pt x="9" y="73"/>
                  <a:pt x="13" y="90"/>
                  <a:pt x="17" y="107"/>
                </a:cubicBezTo>
                <a:cubicBezTo>
                  <a:pt x="15" y="87"/>
                  <a:pt x="13" y="66"/>
                  <a:pt x="11" y="46"/>
                </a:cubicBezTo>
                <a:cubicBezTo>
                  <a:pt x="10" y="45"/>
                  <a:pt x="10" y="44"/>
                  <a:pt x="10" y="43"/>
                </a:cubicBezTo>
                <a:cubicBezTo>
                  <a:pt x="7" y="28"/>
                  <a:pt x="3" y="14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8"/>
          <p:cNvSpPr/>
          <p:nvPr/>
        </p:nvSpPr>
        <p:spPr>
          <a:xfrm>
            <a:off x="769680" y="5478840"/>
            <a:ext cx="189720" cy="1024560"/>
          </a:xfrm>
          <a:custGeom>
            <a:avLst/>
            <a:gdLst/>
            <a:ahLst/>
            <a:cxnLst/>
            <a:rect l="l" t="t" r="r" b="b"/>
            <a:pathLst>
              <a:path w="41" h="222">
                <a:moveTo>
                  <a:pt x="0" y="0"/>
                </a:moveTo>
                <a:cubicBezTo>
                  <a:pt x="0" y="31"/>
                  <a:pt x="2" y="62"/>
                  <a:pt x="5" y="93"/>
                </a:cubicBezTo>
                <a:cubicBezTo>
                  <a:pt x="8" y="117"/>
                  <a:pt x="12" y="142"/>
                  <a:pt x="17" y="166"/>
                </a:cubicBezTo>
                <a:cubicBezTo>
                  <a:pt x="19" y="172"/>
                  <a:pt x="22" y="178"/>
                  <a:pt x="24" y="184"/>
                </a:cubicBezTo>
                <a:cubicBezTo>
                  <a:pt x="30" y="197"/>
                  <a:pt x="35" y="209"/>
                  <a:pt x="41" y="222"/>
                </a:cubicBezTo>
                <a:cubicBezTo>
                  <a:pt x="40" y="219"/>
                  <a:pt x="39" y="215"/>
                  <a:pt x="38" y="212"/>
                </a:cubicBezTo>
                <a:cubicBezTo>
                  <a:pt x="26" y="172"/>
                  <a:pt x="18" y="132"/>
                  <a:pt x="13" y="92"/>
                </a:cubicBezTo>
                <a:cubicBezTo>
                  <a:pt x="11" y="68"/>
                  <a:pt x="9" y="45"/>
                  <a:pt x="8" y="22"/>
                </a:cubicBezTo>
                <a:cubicBezTo>
                  <a:pt x="8" y="21"/>
                  <a:pt x="7" y="20"/>
                  <a:pt x="7" y="18"/>
                </a:cubicBezTo>
                <a:cubicBezTo>
                  <a:pt x="5" y="12"/>
                  <a:pt x="2" y="6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9"/>
          <p:cNvSpPr/>
          <p:nvPr/>
        </p:nvSpPr>
        <p:spPr>
          <a:xfrm>
            <a:off x="775440" y="1398960"/>
            <a:ext cx="2075760" cy="4047840"/>
          </a:xfrm>
          <a:custGeom>
            <a:avLst/>
            <a:gdLst/>
            <a:ahLst/>
            <a:cxnLst/>
            <a:rect l="l" t="t" r="r" b="b"/>
            <a:pathLst>
              <a:path w="450" h="878">
                <a:moveTo>
                  <a:pt x="7" y="854"/>
                </a:moveTo>
                <a:cubicBezTo>
                  <a:pt x="10" y="772"/>
                  <a:pt x="26" y="691"/>
                  <a:pt x="50" y="613"/>
                </a:cubicBezTo>
                <a:cubicBezTo>
                  <a:pt x="75" y="535"/>
                  <a:pt x="109" y="460"/>
                  <a:pt x="149" y="388"/>
                </a:cubicBezTo>
                <a:cubicBezTo>
                  <a:pt x="189" y="316"/>
                  <a:pt x="235" y="248"/>
                  <a:pt x="285" y="183"/>
                </a:cubicBezTo>
                <a:cubicBezTo>
                  <a:pt x="310" y="151"/>
                  <a:pt x="337" y="119"/>
                  <a:pt x="364" y="89"/>
                </a:cubicBezTo>
                <a:cubicBezTo>
                  <a:pt x="378" y="74"/>
                  <a:pt x="392" y="58"/>
                  <a:pt x="406" y="44"/>
                </a:cubicBezTo>
                <a:cubicBezTo>
                  <a:pt x="421" y="29"/>
                  <a:pt x="435" y="15"/>
                  <a:pt x="450" y="1"/>
                </a:cubicBezTo>
                <a:cubicBezTo>
                  <a:pt x="450" y="0"/>
                  <a:pt x="450" y="0"/>
                  <a:pt x="450" y="0"/>
                </a:cubicBezTo>
                <a:cubicBezTo>
                  <a:pt x="434" y="14"/>
                  <a:pt x="420" y="28"/>
                  <a:pt x="405" y="43"/>
                </a:cubicBezTo>
                <a:cubicBezTo>
                  <a:pt x="391" y="57"/>
                  <a:pt x="377" y="72"/>
                  <a:pt x="363" y="88"/>
                </a:cubicBezTo>
                <a:cubicBezTo>
                  <a:pt x="335" y="118"/>
                  <a:pt x="308" y="149"/>
                  <a:pt x="283" y="181"/>
                </a:cubicBezTo>
                <a:cubicBezTo>
                  <a:pt x="232" y="246"/>
                  <a:pt x="185" y="314"/>
                  <a:pt x="145" y="386"/>
                </a:cubicBezTo>
                <a:cubicBezTo>
                  <a:pt x="104" y="457"/>
                  <a:pt x="70" y="533"/>
                  <a:pt x="45" y="611"/>
                </a:cubicBezTo>
                <a:cubicBezTo>
                  <a:pt x="19" y="690"/>
                  <a:pt x="3" y="771"/>
                  <a:pt x="0" y="854"/>
                </a:cubicBezTo>
                <a:cubicBezTo>
                  <a:pt x="0" y="856"/>
                  <a:pt x="0" y="857"/>
                  <a:pt x="0" y="859"/>
                </a:cubicBezTo>
                <a:cubicBezTo>
                  <a:pt x="2" y="865"/>
                  <a:pt x="4" y="872"/>
                  <a:pt x="7" y="878"/>
                </a:cubicBezTo>
                <a:cubicBezTo>
                  <a:pt x="7" y="870"/>
                  <a:pt x="7" y="862"/>
                  <a:pt x="7" y="854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10"/>
          <p:cNvSpPr/>
          <p:nvPr/>
        </p:nvSpPr>
        <p:spPr>
          <a:xfrm>
            <a:off x="922680" y="6530040"/>
            <a:ext cx="161640" cy="336960"/>
          </a:xfrm>
          <a:custGeom>
            <a:avLst/>
            <a:gdLst/>
            <a:ahLst/>
            <a:cxnLst/>
            <a:rect l="l" t="t" r="r" b="b"/>
            <a:pathLst>
              <a:path w="35" h="73">
                <a:moveTo>
                  <a:pt x="0" y="0"/>
                </a:moveTo>
                <a:cubicBezTo>
                  <a:pt x="7" y="24"/>
                  <a:pt x="16" y="49"/>
                  <a:pt x="26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23" y="49"/>
                  <a:pt x="11" y="24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11"/>
          <p:cNvSpPr/>
          <p:nvPr/>
        </p:nvSpPr>
        <p:spPr>
          <a:xfrm>
            <a:off x="769680" y="5359320"/>
            <a:ext cx="37080" cy="221400"/>
          </a:xfrm>
          <a:custGeom>
            <a:avLst/>
            <a:gdLst/>
            <a:ahLst/>
            <a:cxnLst/>
            <a:rect l="l" t="t" r="r" b="b"/>
            <a:pathLst>
              <a:path w="8" h="48">
                <a:moveTo>
                  <a:pt x="7" y="44"/>
                </a:moveTo>
                <a:cubicBezTo>
                  <a:pt x="7" y="46"/>
                  <a:pt x="8" y="47"/>
                  <a:pt x="8" y="48"/>
                </a:cubicBezTo>
                <a:cubicBezTo>
                  <a:pt x="8" y="38"/>
                  <a:pt x="8" y="29"/>
                  <a:pt x="8" y="19"/>
                </a:cubicBezTo>
                <a:cubicBezTo>
                  <a:pt x="5" y="13"/>
                  <a:pt x="3" y="6"/>
                  <a:pt x="1" y="0"/>
                </a:cubicBezTo>
                <a:cubicBezTo>
                  <a:pt x="0" y="9"/>
                  <a:pt x="0" y="17"/>
                  <a:pt x="0" y="26"/>
                </a:cubicBezTo>
                <a:cubicBezTo>
                  <a:pt x="2" y="32"/>
                  <a:pt x="5" y="38"/>
                  <a:pt x="7" y="44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12"/>
          <p:cNvSpPr/>
          <p:nvPr/>
        </p:nvSpPr>
        <p:spPr>
          <a:xfrm>
            <a:off x="849960" y="6244560"/>
            <a:ext cx="238320" cy="622080"/>
          </a:xfrm>
          <a:custGeom>
            <a:avLst/>
            <a:gdLst/>
            <a:ahLst/>
            <a:cxnLst/>
            <a:rect l="l" t="t" r="r" b="b"/>
            <a:pathLst>
              <a:path w="52" h="135">
                <a:moveTo>
                  <a:pt x="7" y="18"/>
                </a:moveTo>
                <a:cubicBezTo>
                  <a:pt x="5" y="12"/>
                  <a:pt x="2" y="6"/>
                  <a:pt x="0" y="0"/>
                </a:cubicBezTo>
                <a:cubicBezTo>
                  <a:pt x="3" y="16"/>
                  <a:pt x="7" y="32"/>
                  <a:pt x="12" y="48"/>
                </a:cubicBezTo>
                <a:cubicBezTo>
                  <a:pt x="13" y="53"/>
                  <a:pt x="14" y="57"/>
                  <a:pt x="16" y="62"/>
                </a:cubicBezTo>
                <a:cubicBezTo>
                  <a:pt x="27" y="86"/>
                  <a:pt x="39" y="111"/>
                  <a:pt x="51" y="135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1" y="109"/>
                  <a:pt x="32" y="83"/>
                  <a:pt x="24" y="56"/>
                </a:cubicBezTo>
                <a:cubicBezTo>
                  <a:pt x="18" y="43"/>
                  <a:pt x="13" y="31"/>
                  <a:pt x="7" y="18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13"/>
          <p:cNvSpPr/>
          <p:nvPr/>
        </p:nvSpPr>
        <p:spPr>
          <a:xfrm>
            <a:off x="27360" y="-720"/>
            <a:ext cx="493920" cy="4400640"/>
          </a:xfrm>
          <a:custGeom>
            <a:avLst/>
            <a:gdLst/>
            <a:ahLst/>
            <a:cxnLst/>
            <a:rect l="l" t="t" r="r" b="b"/>
            <a:pathLst>
              <a:path w="103" h="920">
                <a:moveTo>
                  <a:pt x="7" y="210"/>
                </a:moveTo>
                <a:cubicBezTo>
                  <a:pt x="11" y="288"/>
                  <a:pt x="17" y="367"/>
                  <a:pt x="26" y="445"/>
                </a:cubicBezTo>
                <a:cubicBezTo>
                  <a:pt x="34" y="523"/>
                  <a:pt x="44" y="601"/>
                  <a:pt x="57" y="679"/>
                </a:cubicBezTo>
                <a:cubicBezTo>
                  <a:pt x="69" y="757"/>
                  <a:pt x="84" y="834"/>
                  <a:pt x="101" y="911"/>
                </a:cubicBezTo>
                <a:cubicBezTo>
                  <a:pt x="102" y="914"/>
                  <a:pt x="103" y="917"/>
                  <a:pt x="103" y="920"/>
                </a:cubicBezTo>
                <a:cubicBezTo>
                  <a:pt x="102" y="905"/>
                  <a:pt x="100" y="889"/>
                  <a:pt x="99" y="874"/>
                </a:cubicBezTo>
                <a:cubicBezTo>
                  <a:pt x="99" y="871"/>
                  <a:pt x="99" y="868"/>
                  <a:pt x="99" y="866"/>
                </a:cubicBezTo>
                <a:cubicBezTo>
                  <a:pt x="85" y="803"/>
                  <a:pt x="73" y="741"/>
                  <a:pt x="63" y="678"/>
                </a:cubicBezTo>
                <a:cubicBezTo>
                  <a:pt x="50" y="600"/>
                  <a:pt x="39" y="523"/>
                  <a:pt x="30" y="444"/>
                </a:cubicBezTo>
                <a:cubicBezTo>
                  <a:pt x="21" y="366"/>
                  <a:pt x="14" y="288"/>
                  <a:pt x="9" y="209"/>
                </a:cubicBezTo>
                <a:cubicBezTo>
                  <a:pt x="7" y="170"/>
                  <a:pt x="5" y="131"/>
                  <a:pt x="3" y="92"/>
                </a:cubicBezTo>
                <a:cubicBezTo>
                  <a:pt x="2" y="61"/>
                  <a:pt x="1" y="31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"/>
                  <a:pt x="1" y="61"/>
                  <a:pt x="1" y="92"/>
                </a:cubicBezTo>
                <a:cubicBezTo>
                  <a:pt x="3" y="131"/>
                  <a:pt x="4" y="170"/>
                  <a:pt x="7" y="2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14"/>
          <p:cNvSpPr/>
          <p:nvPr/>
        </p:nvSpPr>
        <p:spPr>
          <a:xfrm>
            <a:off x="550440" y="4316400"/>
            <a:ext cx="423000" cy="1580400"/>
          </a:xfrm>
          <a:custGeom>
            <a:avLst/>
            <a:gdLst/>
            <a:ahLst/>
            <a:cxnLst/>
            <a:rect l="l" t="t" r="r" b="b"/>
            <a:pathLst>
              <a:path w="88" h="330">
                <a:moveTo>
                  <a:pt x="53" y="229"/>
                </a:moveTo>
                <a:cubicBezTo>
                  <a:pt x="64" y="263"/>
                  <a:pt x="75" y="297"/>
                  <a:pt x="88" y="330"/>
                </a:cubicBezTo>
                <a:cubicBezTo>
                  <a:pt x="88" y="323"/>
                  <a:pt x="88" y="315"/>
                  <a:pt x="88" y="308"/>
                </a:cubicBezTo>
                <a:cubicBezTo>
                  <a:pt x="88" y="307"/>
                  <a:pt x="88" y="305"/>
                  <a:pt x="88" y="304"/>
                </a:cubicBezTo>
                <a:cubicBezTo>
                  <a:pt x="79" y="278"/>
                  <a:pt x="70" y="252"/>
                  <a:pt x="62" y="226"/>
                </a:cubicBezTo>
                <a:cubicBezTo>
                  <a:pt x="38" y="152"/>
                  <a:pt x="17" y="76"/>
                  <a:pt x="0" y="0"/>
                </a:cubicBezTo>
                <a:cubicBezTo>
                  <a:pt x="2" y="21"/>
                  <a:pt x="4" y="42"/>
                  <a:pt x="7" y="63"/>
                </a:cubicBezTo>
                <a:cubicBezTo>
                  <a:pt x="21" y="119"/>
                  <a:pt x="36" y="174"/>
                  <a:pt x="53" y="22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15"/>
          <p:cNvSpPr/>
          <p:nvPr/>
        </p:nvSpPr>
        <p:spPr>
          <a:xfrm>
            <a:off x="1006200" y="5862600"/>
            <a:ext cx="430560" cy="990360"/>
          </a:xfrm>
          <a:custGeom>
            <a:avLst/>
            <a:gdLst/>
            <a:ahLst/>
            <a:cxnLst/>
            <a:rect l="l" t="t" r="r" b="b"/>
            <a:pathLst>
              <a:path w="90" h="207">
                <a:moveTo>
                  <a:pt x="6" y="15"/>
                </a:moveTo>
                <a:cubicBezTo>
                  <a:pt x="4" y="10"/>
                  <a:pt x="2" y="5"/>
                  <a:pt x="0" y="0"/>
                </a:cubicBezTo>
                <a:cubicBezTo>
                  <a:pt x="0" y="9"/>
                  <a:pt x="0" y="19"/>
                  <a:pt x="1" y="29"/>
                </a:cubicBezTo>
                <a:cubicBezTo>
                  <a:pt x="14" y="62"/>
                  <a:pt x="27" y="95"/>
                  <a:pt x="42" y="127"/>
                </a:cubicBezTo>
                <a:cubicBezTo>
                  <a:pt x="54" y="154"/>
                  <a:pt x="67" y="181"/>
                  <a:pt x="80" y="207"/>
                </a:cubicBezTo>
                <a:cubicBezTo>
                  <a:pt x="90" y="207"/>
                  <a:pt x="90" y="207"/>
                  <a:pt x="90" y="207"/>
                </a:cubicBezTo>
                <a:cubicBezTo>
                  <a:pt x="76" y="180"/>
                  <a:pt x="63" y="152"/>
                  <a:pt x="50" y="123"/>
                </a:cubicBezTo>
                <a:cubicBezTo>
                  <a:pt x="34" y="88"/>
                  <a:pt x="20" y="51"/>
                  <a:pt x="6" y="1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16"/>
          <p:cNvSpPr/>
          <p:nvPr/>
        </p:nvSpPr>
        <p:spPr>
          <a:xfrm>
            <a:off x="521640" y="4364280"/>
            <a:ext cx="551520" cy="2235600"/>
          </a:xfrm>
          <a:custGeom>
            <a:avLst/>
            <a:gdLst/>
            <a:ahLst/>
            <a:cxnLst/>
            <a:rect l="l" t="t" r="r" b="b"/>
            <a:pathLst>
              <a:path w="115" h="467">
                <a:moveTo>
                  <a:pt x="101" y="409"/>
                </a:moveTo>
                <a:cubicBezTo>
                  <a:pt x="93" y="388"/>
                  <a:pt x="85" y="366"/>
                  <a:pt x="78" y="344"/>
                </a:cubicBezTo>
                <a:cubicBezTo>
                  <a:pt x="57" y="281"/>
                  <a:pt x="41" y="216"/>
                  <a:pt x="29" y="151"/>
                </a:cubicBezTo>
                <a:cubicBezTo>
                  <a:pt x="22" y="119"/>
                  <a:pt x="17" y="86"/>
                  <a:pt x="13" y="53"/>
                </a:cubicBezTo>
                <a:cubicBezTo>
                  <a:pt x="9" y="35"/>
                  <a:pt x="4" y="18"/>
                  <a:pt x="0" y="0"/>
                </a:cubicBezTo>
                <a:cubicBezTo>
                  <a:pt x="5" y="51"/>
                  <a:pt x="12" y="102"/>
                  <a:pt x="21" y="152"/>
                </a:cubicBezTo>
                <a:cubicBezTo>
                  <a:pt x="33" y="218"/>
                  <a:pt x="49" y="283"/>
                  <a:pt x="69" y="347"/>
                </a:cubicBezTo>
                <a:cubicBezTo>
                  <a:pt x="79" y="378"/>
                  <a:pt x="90" y="410"/>
                  <a:pt x="103" y="441"/>
                </a:cubicBezTo>
                <a:cubicBezTo>
                  <a:pt x="107" y="449"/>
                  <a:pt x="111" y="458"/>
                  <a:pt x="115" y="467"/>
                </a:cubicBezTo>
                <a:cubicBezTo>
                  <a:pt x="114" y="464"/>
                  <a:pt x="113" y="461"/>
                  <a:pt x="112" y="458"/>
                </a:cubicBezTo>
                <a:cubicBezTo>
                  <a:pt x="108" y="442"/>
                  <a:pt x="104" y="425"/>
                  <a:pt x="101" y="40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17"/>
          <p:cNvSpPr/>
          <p:nvPr/>
        </p:nvSpPr>
        <p:spPr>
          <a:xfrm>
            <a:off x="468000" y="1289160"/>
            <a:ext cx="173880" cy="3026880"/>
          </a:xfrm>
          <a:custGeom>
            <a:avLst/>
            <a:gdLst/>
            <a:ahLst/>
            <a:cxnLst/>
            <a:rect l="l" t="t" r="r" b="b"/>
            <a:pathLst>
              <a:path w="36" h="633">
                <a:moveTo>
                  <a:pt x="17" y="633"/>
                </a:moveTo>
                <a:cubicBezTo>
                  <a:pt x="15" y="621"/>
                  <a:pt x="14" y="609"/>
                  <a:pt x="13" y="597"/>
                </a:cubicBezTo>
                <a:cubicBezTo>
                  <a:pt x="8" y="530"/>
                  <a:pt x="5" y="464"/>
                  <a:pt x="5" y="398"/>
                </a:cubicBezTo>
                <a:cubicBezTo>
                  <a:pt x="5" y="331"/>
                  <a:pt x="8" y="265"/>
                  <a:pt x="13" y="198"/>
                </a:cubicBezTo>
                <a:cubicBezTo>
                  <a:pt x="15" y="165"/>
                  <a:pt x="18" y="132"/>
                  <a:pt x="22" y="99"/>
                </a:cubicBezTo>
                <a:cubicBezTo>
                  <a:pt x="26" y="66"/>
                  <a:pt x="30" y="33"/>
                  <a:pt x="36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9" y="33"/>
                  <a:pt x="24" y="66"/>
                  <a:pt x="20" y="99"/>
                </a:cubicBezTo>
                <a:cubicBezTo>
                  <a:pt x="16" y="132"/>
                  <a:pt x="13" y="165"/>
                  <a:pt x="10" y="198"/>
                </a:cubicBezTo>
                <a:cubicBezTo>
                  <a:pt x="4" y="264"/>
                  <a:pt x="1" y="331"/>
                  <a:pt x="1" y="398"/>
                </a:cubicBezTo>
                <a:cubicBezTo>
                  <a:pt x="0" y="461"/>
                  <a:pt x="2" y="525"/>
                  <a:pt x="7" y="589"/>
                </a:cubicBezTo>
                <a:cubicBezTo>
                  <a:pt x="10" y="603"/>
                  <a:pt x="13" y="618"/>
                  <a:pt x="16" y="632"/>
                </a:cubicBezTo>
                <a:cubicBezTo>
                  <a:pt x="16" y="632"/>
                  <a:pt x="17" y="633"/>
                  <a:pt x="17" y="6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18"/>
          <p:cNvSpPr/>
          <p:nvPr/>
        </p:nvSpPr>
        <p:spPr>
          <a:xfrm>
            <a:off x="1111680" y="6571440"/>
            <a:ext cx="133920" cy="281160"/>
          </a:xfrm>
          <a:custGeom>
            <a:avLst/>
            <a:gdLst/>
            <a:ahLst/>
            <a:cxnLst/>
            <a:rect l="l" t="t" r="r" b="b"/>
            <a:pathLst>
              <a:path w="28" h="59">
                <a:moveTo>
                  <a:pt x="22" y="59"/>
                </a:moveTo>
                <a:cubicBezTo>
                  <a:pt x="28" y="59"/>
                  <a:pt x="28" y="59"/>
                  <a:pt x="28" y="59"/>
                </a:cubicBezTo>
                <a:cubicBezTo>
                  <a:pt x="18" y="40"/>
                  <a:pt x="9" y="20"/>
                  <a:pt x="0" y="0"/>
                </a:cubicBezTo>
                <a:cubicBezTo>
                  <a:pt x="6" y="20"/>
                  <a:pt x="13" y="40"/>
                  <a:pt x="22" y="5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19"/>
          <p:cNvSpPr/>
          <p:nvPr/>
        </p:nvSpPr>
        <p:spPr>
          <a:xfrm>
            <a:off x="502560" y="4107600"/>
            <a:ext cx="82080" cy="511200"/>
          </a:xfrm>
          <a:custGeom>
            <a:avLst/>
            <a:gdLst/>
            <a:ahLst/>
            <a:cxnLst/>
            <a:rect l="l" t="t" r="r" b="b"/>
            <a:pathLst>
              <a:path w="17" h="107">
                <a:moveTo>
                  <a:pt x="4" y="54"/>
                </a:moveTo>
                <a:cubicBezTo>
                  <a:pt x="8" y="72"/>
                  <a:pt x="13" y="89"/>
                  <a:pt x="17" y="107"/>
                </a:cubicBezTo>
                <a:cubicBezTo>
                  <a:pt x="14" y="86"/>
                  <a:pt x="12" y="65"/>
                  <a:pt x="10" y="44"/>
                </a:cubicBezTo>
                <a:cubicBezTo>
                  <a:pt x="10" y="44"/>
                  <a:pt x="9" y="43"/>
                  <a:pt x="9" y="43"/>
                </a:cubicBezTo>
                <a:cubicBezTo>
                  <a:pt x="6" y="29"/>
                  <a:pt x="3" y="14"/>
                  <a:pt x="0" y="0"/>
                </a:cubicBezTo>
                <a:cubicBezTo>
                  <a:pt x="0" y="2"/>
                  <a:pt x="0" y="5"/>
                  <a:pt x="0" y="8"/>
                </a:cubicBezTo>
                <a:cubicBezTo>
                  <a:pt x="1" y="23"/>
                  <a:pt x="3" y="39"/>
                  <a:pt x="4" y="5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20"/>
          <p:cNvSpPr/>
          <p:nvPr/>
        </p:nvSpPr>
        <p:spPr>
          <a:xfrm>
            <a:off x="973800" y="3145680"/>
            <a:ext cx="1409760" cy="2716560"/>
          </a:xfrm>
          <a:custGeom>
            <a:avLst/>
            <a:gdLst/>
            <a:ahLst/>
            <a:cxnLst/>
            <a:rect l="l" t="t" r="r" b="b"/>
            <a:pathLst>
              <a:path w="294" h="568">
                <a:moveTo>
                  <a:pt x="8" y="553"/>
                </a:moveTo>
                <a:cubicBezTo>
                  <a:pt x="9" y="501"/>
                  <a:pt x="19" y="448"/>
                  <a:pt x="35" y="397"/>
                </a:cubicBezTo>
                <a:cubicBezTo>
                  <a:pt x="51" y="347"/>
                  <a:pt x="73" y="298"/>
                  <a:pt x="99" y="252"/>
                </a:cubicBezTo>
                <a:cubicBezTo>
                  <a:pt x="124" y="205"/>
                  <a:pt x="154" y="161"/>
                  <a:pt x="187" y="119"/>
                </a:cubicBezTo>
                <a:cubicBezTo>
                  <a:pt x="203" y="98"/>
                  <a:pt x="220" y="77"/>
                  <a:pt x="238" y="58"/>
                </a:cubicBezTo>
                <a:cubicBezTo>
                  <a:pt x="247" y="48"/>
                  <a:pt x="256" y="38"/>
                  <a:pt x="265" y="28"/>
                </a:cubicBezTo>
                <a:cubicBezTo>
                  <a:pt x="274" y="19"/>
                  <a:pt x="284" y="9"/>
                  <a:pt x="294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283" y="9"/>
                  <a:pt x="273" y="18"/>
                  <a:pt x="264" y="27"/>
                </a:cubicBezTo>
                <a:cubicBezTo>
                  <a:pt x="255" y="37"/>
                  <a:pt x="246" y="47"/>
                  <a:pt x="237" y="56"/>
                </a:cubicBezTo>
                <a:cubicBezTo>
                  <a:pt x="218" y="76"/>
                  <a:pt x="201" y="96"/>
                  <a:pt x="185" y="117"/>
                </a:cubicBezTo>
                <a:cubicBezTo>
                  <a:pt x="151" y="159"/>
                  <a:pt x="121" y="203"/>
                  <a:pt x="95" y="249"/>
                </a:cubicBezTo>
                <a:cubicBezTo>
                  <a:pt x="68" y="296"/>
                  <a:pt x="46" y="345"/>
                  <a:pt x="30" y="396"/>
                </a:cubicBezTo>
                <a:cubicBezTo>
                  <a:pt x="13" y="445"/>
                  <a:pt x="3" y="497"/>
                  <a:pt x="0" y="549"/>
                </a:cubicBezTo>
                <a:cubicBezTo>
                  <a:pt x="3" y="555"/>
                  <a:pt x="5" y="561"/>
                  <a:pt x="7" y="568"/>
                </a:cubicBezTo>
                <a:cubicBezTo>
                  <a:pt x="7" y="563"/>
                  <a:pt x="7" y="558"/>
                  <a:pt x="8" y="5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1"/>
          <p:cNvSpPr/>
          <p:nvPr/>
        </p:nvSpPr>
        <p:spPr>
          <a:xfrm>
            <a:off x="1073520" y="6600240"/>
            <a:ext cx="120240" cy="252720"/>
          </a:xfrm>
          <a:custGeom>
            <a:avLst/>
            <a:gdLst/>
            <a:ahLst/>
            <a:cxnLst/>
            <a:rect l="l" t="t" r="r" b="b"/>
            <a:pathLst>
              <a:path w="25" h="53">
                <a:moveTo>
                  <a:pt x="0" y="0"/>
                </a:moveTo>
                <a:cubicBezTo>
                  <a:pt x="5" y="18"/>
                  <a:pt x="12" y="36"/>
                  <a:pt x="19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16" y="36"/>
                  <a:pt x="8" y="18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22"/>
          <p:cNvSpPr/>
          <p:nvPr/>
        </p:nvSpPr>
        <p:spPr>
          <a:xfrm>
            <a:off x="973800" y="5897160"/>
            <a:ext cx="137520" cy="673920"/>
          </a:xfrm>
          <a:custGeom>
            <a:avLst/>
            <a:gdLst/>
            <a:ahLst/>
            <a:cxnLst/>
            <a:rect l="l" t="t" r="r" b="b"/>
            <a:pathLst>
              <a:path w="29" h="141">
                <a:moveTo>
                  <a:pt x="0" y="0"/>
                </a:moveTo>
                <a:cubicBezTo>
                  <a:pt x="0" y="30"/>
                  <a:pt x="2" y="60"/>
                  <a:pt x="7" y="89"/>
                </a:cubicBezTo>
                <a:cubicBezTo>
                  <a:pt x="11" y="98"/>
                  <a:pt x="14" y="108"/>
                  <a:pt x="18" y="117"/>
                </a:cubicBezTo>
                <a:cubicBezTo>
                  <a:pt x="22" y="125"/>
                  <a:pt x="25" y="133"/>
                  <a:pt x="29" y="141"/>
                </a:cubicBezTo>
                <a:cubicBezTo>
                  <a:pt x="28" y="139"/>
                  <a:pt x="28" y="137"/>
                  <a:pt x="27" y="135"/>
                </a:cubicBezTo>
                <a:cubicBezTo>
                  <a:pt x="16" y="98"/>
                  <a:pt x="10" y="60"/>
                  <a:pt x="8" y="22"/>
                </a:cubicBezTo>
                <a:cubicBezTo>
                  <a:pt x="7" y="18"/>
                  <a:pt x="5" y="15"/>
                  <a:pt x="4" y="11"/>
                </a:cubicBezTo>
                <a:cubicBezTo>
                  <a:pt x="2" y="7"/>
                  <a:pt x="1" y="3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23"/>
          <p:cNvSpPr/>
          <p:nvPr/>
        </p:nvSpPr>
        <p:spPr>
          <a:xfrm>
            <a:off x="973800" y="5772600"/>
            <a:ext cx="37800" cy="227520"/>
          </a:xfrm>
          <a:custGeom>
            <a:avLst/>
            <a:gdLst/>
            <a:ahLst/>
            <a:cxnLst/>
            <a:rect l="l" t="t" r="r" b="b"/>
            <a:pathLst>
              <a:path w="8" h="48">
                <a:moveTo>
                  <a:pt x="0" y="26"/>
                </a:moveTo>
                <a:cubicBezTo>
                  <a:pt x="1" y="29"/>
                  <a:pt x="2" y="33"/>
                  <a:pt x="4" y="37"/>
                </a:cubicBezTo>
                <a:cubicBezTo>
                  <a:pt x="5" y="41"/>
                  <a:pt x="7" y="44"/>
                  <a:pt x="8" y="48"/>
                </a:cubicBezTo>
                <a:cubicBezTo>
                  <a:pt x="7" y="38"/>
                  <a:pt x="7" y="28"/>
                  <a:pt x="7" y="19"/>
                </a:cubicBezTo>
                <a:cubicBezTo>
                  <a:pt x="5" y="12"/>
                  <a:pt x="3" y="6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0" y="11"/>
                  <a:pt x="0" y="19"/>
                  <a:pt x="0" y="2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24"/>
          <p:cNvSpPr/>
          <p:nvPr/>
        </p:nvSpPr>
        <p:spPr>
          <a:xfrm>
            <a:off x="1006200" y="6322680"/>
            <a:ext cx="210240" cy="530280"/>
          </a:xfrm>
          <a:custGeom>
            <a:avLst/>
            <a:gdLst/>
            <a:ahLst/>
            <a:cxnLst/>
            <a:rect l="l" t="t" r="r" b="b"/>
            <a:pathLst>
              <a:path w="44" h="111">
                <a:moveTo>
                  <a:pt x="11" y="28"/>
                </a:moveTo>
                <a:cubicBezTo>
                  <a:pt x="7" y="19"/>
                  <a:pt x="4" y="9"/>
                  <a:pt x="0" y="0"/>
                </a:cubicBezTo>
                <a:cubicBezTo>
                  <a:pt x="3" y="16"/>
                  <a:pt x="7" y="33"/>
                  <a:pt x="11" y="49"/>
                </a:cubicBezTo>
                <a:cubicBezTo>
                  <a:pt x="12" y="52"/>
                  <a:pt x="13" y="55"/>
                  <a:pt x="14" y="58"/>
                </a:cubicBezTo>
                <a:cubicBezTo>
                  <a:pt x="22" y="76"/>
                  <a:pt x="30" y="94"/>
                  <a:pt x="39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35" y="92"/>
                  <a:pt x="28" y="72"/>
                  <a:pt x="22" y="52"/>
                </a:cubicBezTo>
                <a:cubicBezTo>
                  <a:pt x="18" y="44"/>
                  <a:pt x="15" y="36"/>
                  <a:pt x="11" y="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1" name="PlaceHolder 26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Kliknutím lze upravit styl.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2" name="PlaceHolder 27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Šestá úroveň</a:t>
            </a:r>
          </a:p>
          <a:p>
            <a:pPr marL="343080" indent="-34272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18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Sedmá úroveňUpravte styly předlohy textu.</a:t>
            </a:r>
          </a:p>
          <a:p>
            <a:pPr marL="743040" lvl="1" indent="-28548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16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Druhá úroveň</a:t>
            </a:r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1143000" lvl="2" indent="-22824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14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Třetí úroveň</a:t>
            </a:r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1600200" lvl="3" indent="-22824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12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Čtvrtá úroveň</a:t>
            </a:r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2057400" lvl="4" indent="-22824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120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Pátá úroveň</a:t>
            </a:r>
            <a:endParaRPr lang="en-US" sz="180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3" name="PlaceHolder 28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cs-CZ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17. 3. 2018</a:t>
            </a:r>
            <a:endParaRPr lang="cs-CZ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4" name="PlaceHolder 29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lstStyle/>
          <a:p>
            <a:endParaRPr lang="cs-CZ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5" name="CustomShape 30"/>
          <p:cNvSpPr/>
          <p:nvPr/>
        </p:nvSpPr>
        <p:spPr>
          <a:xfrm flipV="1">
            <a:off x="-4320" y="714240"/>
            <a:ext cx="1588320" cy="5068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PlaceHolder 31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6983B7E-2713-4386-B7B8-7856CFE6C08B}" type="slidenum">
              <a:rPr lang="cs-CZ" sz="2000" strike="noStrike" spc="-1">
                <a:solidFill>
                  <a:srgbClr val="FE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pPr algn="r">
                <a:lnSpc>
                  <a:spcPct val="100000"/>
                </a:lnSpc>
              </a:pPr>
              <a:t>‹#›</a:t>
            </a:fld>
            <a:endParaRPr lang="cs-CZ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0" y="732626"/>
            <a:ext cx="12192000" cy="22626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r>
              <a:rPr lang="cs-CZ" sz="7200" dirty="0"/>
              <a:t>Je stojatá voda</a:t>
            </a:r>
            <a:br>
              <a:rPr lang="en-US" sz="7200" dirty="0"/>
            </a:br>
            <a:r>
              <a:rPr lang="cs-CZ" sz="7200" dirty="0"/>
              <a:t>neměnná?</a:t>
            </a:r>
          </a:p>
        </p:txBody>
      </p:sp>
      <p:sp>
        <p:nvSpPr>
          <p:cNvPr id="132" name="TextShape 2"/>
          <p:cNvSpPr txBox="1"/>
          <p:nvPr/>
        </p:nvSpPr>
        <p:spPr>
          <a:xfrm>
            <a:off x="-667840" y="4044755"/>
            <a:ext cx="8915040" cy="175290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 "/>
              </a:rPr>
              <a:t>GLOBE </a:t>
            </a:r>
            <a:r>
              <a:rPr lang="cs-CZ" sz="3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 "/>
              </a:rPr>
              <a:t>G</a:t>
            </a:r>
            <a:r>
              <a:rPr lang="cs-CZ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 "/>
              </a:rPr>
              <a:t>ames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 "/>
              </a:rPr>
              <a:t> 201</a:t>
            </a: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 "/>
              </a:rPr>
              <a:t>9</a:t>
            </a:r>
            <a:endParaRPr lang="cs-CZ" sz="4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 "/>
            </a:endParaRPr>
          </a:p>
          <a:p>
            <a:pPr algn="ctr"/>
            <a:r>
              <a:rPr lang="cs-CZ" sz="3200" dirty="0">
                <a:latin typeface="Arial  "/>
              </a:rPr>
              <a:t>Anežka </a:t>
            </a:r>
            <a:r>
              <a:rPr lang="cs-CZ" sz="3200" dirty="0" err="1">
                <a:latin typeface="Arial  "/>
              </a:rPr>
              <a:t>Masarová</a:t>
            </a:r>
            <a:endParaRPr lang="cs-CZ" sz="3200" dirty="0">
              <a:latin typeface="Arial  "/>
            </a:endParaRPr>
          </a:p>
          <a:p>
            <a:pPr algn="ctr"/>
            <a:r>
              <a:rPr lang="cs-CZ" sz="3200" dirty="0">
                <a:latin typeface="Arial  "/>
              </a:rPr>
              <a:t>Michal Ševčík</a:t>
            </a:r>
          </a:p>
          <a:p>
            <a:pPr algn="ctr"/>
            <a:r>
              <a:rPr lang="cs-CZ" sz="3200" dirty="0">
                <a:latin typeface="Arial  "/>
              </a:rPr>
              <a:t>Vojtěch Tomala</a:t>
            </a:r>
          </a:p>
        </p:txBody>
      </p:sp>
      <p:pic>
        <p:nvPicPr>
          <p:cNvPr id="4098" name="Picture 2" descr="VÃ½sledek obrÃ¡zku pro globe program">
            <a:extLst>
              <a:ext uri="{FF2B5EF4-FFF2-40B4-BE49-F238E27FC236}">
                <a16:creationId xmlns:a16="http://schemas.microsoft.com/office/drawing/2014/main" id="{A2038BF1-4378-4AE4-B0C2-F98C34A4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15" y="3862775"/>
            <a:ext cx="3428205" cy="26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065AE8-5FBE-4DFE-9E84-F39FBCA48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t="7529" r="9303"/>
          <a:stretch/>
        </p:blipFill>
        <p:spPr>
          <a:xfrm>
            <a:off x="0" y="0"/>
            <a:ext cx="7160495" cy="6890578"/>
          </a:xfrm>
          <a:prstGeom prst="rect">
            <a:avLst/>
          </a:prstGeom>
        </p:spPr>
      </p:pic>
      <p:pic>
        <p:nvPicPr>
          <p:cNvPr id="6" name="Picture 5" descr="A group of people looking at a phone&#10;&#10;Description automatically generated">
            <a:extLst>
              <a:ext uri="{FF2B5EF4-FFF2-40B4-BE49-F238E27FC236}">
                <a16:creationId xmlns:a16="http://schemas.microsoft.com/office/drawing/2014/main" id="{06E45DE6-2830-45A5-979B-C64FCE9C4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06" y="-258147"/>
            <a:ext cx="5337111" cy="71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5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A052BF57-D88F-4674-A55F-97D18ED75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3"/>
          <a:stretch/>
        </p:blipFill>
        <p:spPr>
          <a:xfrm>
            <a:off x="0" y="2722340"/>
            <a:ext cx="7454981" cy="4135660"/>
          </a:xfrm>
          <a:prstGeom prst="rect">
            <a:avLst/>
          </a:prstGeom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01981FA4-DE98-4D71-B0B7-7536C9ADC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6" y="0"/>
            <a:ext cx="5091404" cy="3818553"/>
          </a:xfrm>
          <a:prstGeom prst="rect">
            <a:avLst/>
          </a:prstGeom>
        </p:spPr>
      </p:pic>
      <p:pic>
        <p:nvPicPr>
          <p:cNvPr id="15" name="Picture 14" descr="A picture containing person, outdoor, man&#10;&#10;Description automatically generated">
            <a:extLst>
              <a:ext uri="{FF2B5EF4-FFF2-40B4-BE49-F238E27FC236}">
                <a16:creationId xmlns:a16="http://schemas.microsoft.com/office/drawing/2014/main" id="{4E2B2C1B-BD6A-4BF5-93D5-FBFFDF15F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/>
          <a:stretch/>
        </p:blipFill>
        <p:spPr>
          <a:xfrm>
            <a:off x="7363838" y="3589506"/>
            <a:ext cx="4828162" cy="3268494"/>
          </a:xfrm>
          <a:prstGeom prst="rect">
            <a:avLst/>
          </a:prstGeom>
        </p:spPr>
      </p:pic>
      <p:pic>
        <p:nvPicPr>
          <p:cNvPr id="19" name="Picture 18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63155387-0F66-49A2-8D7B-89F3B3DF9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7" b="34732"/>
          <a:stretch/>
        </p:blipFill>
        <p:spPr>
          <a:xfrm>
            <a:off x="1" y="0"/>
            <a:ext cx="7100596" cy="27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94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9ABF-CF96-4361-A1E1-B87641A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záměr měření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8F395-C1A3-4DB9-BEEE-249DE604805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692998" y="2419147"/>
            <a:ext cx="8915040" cy="3777120"/>
          </a:xfrm>
        </p:spPr>
        <p:txBody>
          <a:bodyPr/>
          <a:lstStyle/>
          <a:p>
            <a:pPr marL="0" indent="0">
              <a:buNone/>
              <a:tabLst>
                <a:tab pos="2801938" algn="l"/>
              </a:tabLst>
            </a:pPr>
            <a:r>
              <a:rPr lang="cs-CZ" sz="2800" dirty="0"/>
              <a:t>Původní záměr – </a:t>
            </a:r>
            <a:r>
              <a:rPr lang="cs-CZ" sz="2800" dirty="0" err="1"/>
              <a:t>alkalinita</a:t>
            </a:r>
            <a:r>
              <a:rPr lang="cs-CZ" sz="2800" dirty="0"/>
              <a:t>, dusičnany, kyslík, teplota, </a:t>
            </a:r>
            <a:r>
              <a:rPr lang="en-US" sz="2800" dirty="0"/>
              <a:t>	</a:t>
            </a:r>
            <a:r>
              <a:rPr lang="cs-CZ" sz="2800" dirty="0"/>
              <a:t>průhlednost, pH, konduktivita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u="sng" dirty="0" err="1"/>
              <a:t>Alkalinita</a:t>
            </a:r>
            <a:r>
              <a:rPr lang="cs-CZ" sz="2800" dirty="0"/>
              <a:t> neměřena – odvozuje se od pH</a:t>
            </a:r>
          </a:p>
          <a:p>
            <a:pPr marL="0" indent="0">
              <a:buNone/>
            </a:pPr>
            <a:r>
              <a:rPr lang="cs-CZ" sz="2800" u="sng" dirty="0"/>
              <a:t>Dusičnany</a:t>
            </a:r>
            <a:r>
              <a:rPr lang="cs-CZ" sz="2800" dirty="0"/>
              <a:t> – měření jsme ukončili po 4 pokusech kvůli neprůkaznosti výsledků</a:t>
            </a:r>
          </a:p>
          <a:p>
            <a:endParaRPr lang="cs-CZ" dirty="0"/>
          </a:p>
        </p:txBody>
      </p:sp>
      <p:pic>
        <p:nvPicPr>
          <p:cNvPr id="1026" name="Picture 2" descr="VÃ½sledek obrÃ¡zku pro dusiÄnany">
            <a:extLst>
              <a:ext uri="{FF2B5EF4-FFF2-40B4-BE49-F238E27FC236}">
                <a16:creationId xmlns:a16="http://schemas.microsoft.com/office/drawing/2014/main" id="{878FE2FC-D745-4F5C-A17B-C69A6689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7234" r="20277" b="5956"/>
          <a:stretch/>
        </p:blipFill>
        <p:spPr bwMode="auto">
          <a:xfrm>
            <a:off x="9863847" y="109853"/>
            <a:ext cx="2062263" cy="19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8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9E4FB841-C10B-4446-97A3-87546E48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198"/>
            <a:ext cx="12192000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130AE-A738-42F2-8181-327BB3530F96}"/>
              </a:ext>
            </a:extLst>
          </p:cNvPr>
          <p:cNvSpPr txBox="1"/>
          <p:nvPr/>
        </p:nvSpPr>
        <p:spPr>
          <a:xfrm>
            <a:off x="8313575" y="4767945"/>
            <a:ext cx="3508311" cy="205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Zamrzlá</a:t>
            </a:r>
            <a:r>
              <a:rPr lang="en-US" sz="3200" dirty="0"/>
              <a:t> </a:t>
            </a:r>
            <a:r>
              <a:rPr lang="en-US" sz="3200" dirty="0" err="1"/>
              <a:t>hladina</a:t>
            </a:r>
            <a:r>
              <a:rPr lang="en-US" sz="3200" dirty="0"/>
              <a:t>, </a:t>
            </a:r>
            <a:r>
              <a:rPr lang="en-US" sz="3200" dirty="0" err="1"/>
              <a:t>příčina</a:t>
            </a:r>
            <a:r>
              <a:rPr lang="en-US" sz="3200" dirty="0"/>
              <a:t> </a:t>
            </a:r>
            <a:r>
              <a:rPr lang="en-US" sz="3200" dirty="0" err="1"/>
              <a:t>pozastavení</a:t>
            </a:r>
            <a:r>
              <a:rPr lang="en-US" sz="3200" dirty="0"/>
              <a:t> </a:t>
            </a:r>
            <a:r>
              <a:rPr lang="en-US" sz="3200" dirty="0" err="1"/>
              <a:t>měření</a:t>
            </a:r>
            <a:r>
              <a:rPr lang="en-US" sz="3200" dirty="0"/>
              <a:t> v </a:t>
            </a:r>
            <a:r>
              <a:rPr lang="en-US" sz="3200" dirty="0" err="1"/>
              <a:t>zimě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8909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3AC9-D181-4E69-8CC4-E52C8FC0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Hypotézy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AA2A7-7B2F-4404-8A10-02350F6127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775732" y="1657197"/>
            <a:ext cx="8915040" cy="4576563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/>
              <a:t>Budou se během roku v různých hloubkách měnit chemické a fyzikální vlastnosti vody?</a:t>
            </a:r>
          </a:p>
          <a:p>
            <a:endParaRPr lang="cs-CZ" dirty="0"/>
          </a:p>
          <a:p>
            <a:r>
              <a:rPr lang="en-US" sz="2800" dirty="0"/>
              <a:t>1) </a:t>
            </a:r>
            <a:r>
              <a:rPr lang="cs-CZ" sz="2800" dirty="0"/>
              <a:t>Teplotní poměry vody v rybníce se budou během roku měnit v závislosti na hloubce a roční době.</a:t>
            </a:r>
            <a:endParaRPr lang="en-US" sz="2800" dirty="0"/>
          </a:p>
          <a:p>
            <a:pPr marL="514350" indent="-514350">
              <a:buAutoNum type="arabicParenR"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2) Množství rozpuštěného kyslíku se ve vodě bude během roku měnit v závislosti na hloubce a roční době.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873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E4548AE-360B-496D-BC6E-3F408CE2A8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66812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D62963-7088-473E-BA68-BD66519FCD6B}"/>
              </a:ext>
            </a:extLst>
          </p:cNvPr>
          <p:cNvCxnSpPr/>
          <p:nvPr/>
        </p:nvCxnSpPr>
        <p:spPr>
          <a:xfrm>
            <a:off x="5628640" y="690880"/>
            <a:ext cx="0" cy="519176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49E6E2-B029-4CAC-9705-DB260C332EFA}"/>
              </a:ext>
            </a:extLst>
          </p:cNvPr>
          <p:cNvCxnSpPr>
            <a:cxnSpLocks/>
          </p:cNvCxnSpPr>
          <p:nvPr/>
        </p:nvCxnSpPr>
        <p:spPr>
          <a:xfrm>
            <a:off x="11862318" y="1287623"/>
            <a:ext cx="0" cy="4655976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8095D2-18F3-4DC2-ACF2-21E9D1B2BAFB}"/>
              </a:ext>
            </a:extLst>
          </p:cNvPr>
          <p:cNvCxnSpPr/>
          <p:nvPr/>
        </p:nvCxnSpPr>
        <p:spPr>
          <a:xfrm>
            <a:off x="9358604" y="1156996"/>
            <a:ext cx="198742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A7834C-C12B-45E1-9615-2620FE0A7E63}"/>
              </a:ext>
            </a:extLst>
          </p:cNvPr>
          <p:cNvCxnSpPr>
            <a:cxnSpLocks/>
          </p:cNvCxnSpPr>
          <p:nvPr/>
        </p:nvCxnSpPr>
        <p:spPr>
          <a:xfrm>
            <a:off x="3489649" y="4799042"/>
            <a:ext cx="78563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8040E-CE61-481E-8AA7-201B296C0633}"/>
              </a:ext>
            </a:extLst>
          </p:cNvPr>
          <p:cNvCxnSpPr>
            <a:cxnSpLocks/>
          </p:cNvCxnSpPr>
          <p:nvPr/>
        </p:nvCxnSpPr>
        <p:spPr>
          <a:xfrm>
            <a:off x="10524931" y="1281403"/>
            <a:ext cx="13653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E33C22-E76F-4F16-A96F-041860134658}"/>
              </a:ext>
            </a:extLst>
          </p:cNvPr>
          <p:cNvCxnSpPr>
            <a:cxnSpLocks/>
          </p:cNvCxnSpPr>
          <p:nvPr/>
        </p:nvCxnSpPr>
        <p:spPr>
          <a:xfrm>
            <a:off x="4665306" y="5962261"/>
            <a:ext cx="72250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E3CA3B-4C38-4A27-BE40-666E5B085689}"/>
              </a:ext>
            </a:extLst>
          </p:cNvPr>
          <p:cNvCxnSpPr>
            <a:cxnSpLocks/>
          </p:cNvCxnSpPr>
          <p:nvPr/>
        </p:nvCxnSpPr>
        <p:spPr>
          <a:xfrm>
            <a:off x="11318032" y="1156996"/>
            <a:ext cx="0" cy="3648266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4F38E0-9298-44F3-8CF9-3267CD3915FA}"/>
              </a:ext>
            </a:extLst>
          </p:cNvPr>
          <p:cNvSpPr txBox="1"/>
          <p:nvPr/>
        </p:nvSpPr>
        <p:spPr>
          <a:xfrm>
            <a:off x="10524931" y="3715445"/>
            <a:ext cx="83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12°C</a:t>
            </a:r>
            <a:endParaRPr lang="cs-CZ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02064A-9F39-48E2-BE3B-2B1BBB5F213B}"/>
              </a:ext>
            </a:extLst>
          </p:cNvPr>
          <p:cNvSpPr txBox="1"/>
          <p:nvPr/>
        </p:nvSpPr>
        <p:spPr>
          <a:xfrm>
            <a:off x="10942438" y="4977728"/>
            <a:ext cx="94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16,7°C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85861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442BDD5-703D-48F7-A87C-EFC67272C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90603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948E38-5DF7-482E-BF86-B7BF7B1BAFDD}"/>
              </a:ext>
            </a:extLst>
          </p:cNvPr>
          <p:cNvCxnSpPr/>
          <p:nvPr/>
        </p:nvCxnSpPr>
        <p:spPr>
          <a:xfrm>
            <a:off x="5415280" y="629920"/>
            <a:ext cx="0" cy="519176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07CF8F5-E184-464C-B533-5A862D38B495}"/>
              </a:ext>
            </a:extLst>
          </p:cNvPr>
          <p:cNvSpPr/>
          <p:nvPr/>
        </p:nvSpPr>
        <p:spPr>
          <a:xfrm>
            <a:off x="5664214" y="848360"/>
            <a:ext cx="2092951" cy="2377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E0BA8F-EAED-487C-9E6A-3549D972975B}"/>
              </a:ext>
            </a:extLst>
          </p:cNvPr>
          <p:cNvSpPr/>
          <p:nvPr/>
        </p:nvSpPr>
        <p:spPr>
          <a:xfrm>
            <a:off x="9428480" y="1361440"/>
            <a:ext cx="1920240" cy="152908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38BE7C-840B-40E9-8120-A4C506B15B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7889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A82C155-ECA0-42BD-8B08-ECC33FE02A37}"/>
              </a:ext>
            </a:extLst>
          </p:cNvPr>
          <p:cNvSpPr txBox="1"/>
          <p:nvPr/>
        </p:nvSpPr>
        <p:spPr>
          <a:xfrm>
            <a:off x="11389360" y="74563"/>
            <a:ext cx="73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</a:t>
            </a:r>
            <a:endParaRPr lang="cs-CZ" sz="1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511F59-2511-45E1-9EEE-D497E4CD3107}"/>
              </a:ext>
            </a:extLst>
          </p:cNvPr>
          <p:cNvCxnSpPr/>
          <p:nvPr/>
        </p:nvCxnSpPr>
        <p:spPr>
          <a:xfrm>
            <a:off x="5415280" y="629920"/>
            <a:ext cx="0" cy="519176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85C9E32-9EF9-4CBA-800C-1D9611AD6C31}"/>
              </a:ext>
            </a:extLst>
          </p:cNvPr>
          <p:cNvSpPr/>
          <p:nvPr/>
        </p:nvSpPr>
        <p:spPr>
          <a:xfrm>
            <a:off x="5491494" y="1361440"/>
            <a:ext cx="2092951" cy="2377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3183E1-F36F-45BC-8B54-A9FA9152687D}"/>
              </a:ext>
            </a:extLst>
          </p:cNvPr>
          <p:cNvSpPr/>
          <p:nvPr/>
        </p:nvSpPr>
        <p:spPr>
          <a:xfrm>
            <a:off x="9265920" y="1229360"/>
            <a:ext cx="1920240" cy="152908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3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5D1071C-FAB7-48CB-ACCC-239E7B35F5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33690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3D13FF-601A-4EC0-8D10-E3CC907E55B4}"/>
              </a:ext>
            </a:extLst>
          </p:cNvPr>
          <p:cNvCxnSpPr/>
          <p:nvPr/>
        </p:nvCxnSpPr>
        <p:spPr>
          <a:xfrm>
            <a:off x="5415280" y="629920"/>
            <a:ext cx="0" cy="519176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3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8B23A77-1DC0-4E75-8F06-C443CF83A8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12462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93BA806-D58E-498A-835D-766C8A1C4357}"/>
              </a:ext>
            </a:extLst>
          </p:cNvPr>
          <p:cNvSpPr/>
          <p:nvPr/>
        </p:nvSpPr>
        <p:spPr>
          <a:xfrm>
            <a:off x="10946146" y="99963"/>
            <a:ext cx="1245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O</a:t>
            </a:r>
            <a:r>
              <a:rPr lang="cs-CZ" b="1" baseline="-25000" dirty="0"/>
              <a:t>2</a:t>
            </a:r>
            <a:r>
              <a:rPr lang="en-US" b="1" dirty="0"/>
              <a:t> [</a:t>
            </a:r>
            <a:r>
              <a:rPr lang="cs-CZ" b="1" dirty="0"/>
              <a:t>mg/litr</a:t>
            </a:r>
            <a:r>
              <a:rPr lang="en-US" b="1" dirty="0"/>
              <a:t>]</a:t>
            </a:r>
            <a:endParaRPr lang="cs-CZ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AE873-CA32-4E7D-9AA0-D7394B1664E2}"/>
              </a:ext>
            </a:extLst>
          </p:cNvPr>
          <p:cNvSpPr txBox="1"/>
          <p:nvPr/>
        </p:nvSpPr>
        <p:spPr>
          <a:xfrm>
            <a:off x="142240" y="105043"/>
            <a:ext cx="73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</a:t>
            </a:r>
            <a:endParaRPr lang="cs-CZ" sz="16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48CFF1-60F2-4C1B-8B09-973548B5F776}"/>
              </a:ext>
            </a:extLst>
          </p:cNvPr>
          <p:cNvSpPr/>
          <p:nvPr/>
        </p:nvSpPr>
        <p:spPr>
          <a:xfrm>
            <a:off x="8142972" y="672197"/>
            <a:ext cx="865152" cy="9229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8C5600-613B-4335-8F0C-5D73FF207D39}"/>
              </a:ext>
            </a:extLst>
          </p:cNvPr>
          <p:cNvSpPr/>
          <p:nvPr/>
        </p:nvSpPr>
        <p:spPr>
          <a:xfrm>
            <a:off x="9356100" y="961756"/>
            <a:ext cx="793759" cy="261456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FBA834-B47D-4127-BF53-4C03CFD70924}"/>
              </a:ext>
            </a:extLst>
          </p:cNvPr>
          <p:cNvSpPr/>
          <p:nvPr/>
        </p:nvSpPr>
        <p:spPr>
          <a:xfrm>
            <a:off x="5753097" y="1191260"/>
            <a:ext cx="685805" cy="807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0FCC4-DE87-4D97-9EA7-AC45FDA5BDAE}"/>
              </a:ext>
            </a:extLst>
          </p:cNvPr>
          <p:cNvSpPr/>
          <p:nvPr/>
        </p:nvSpPr>
        <p:spPr>
          <a:xfrm>
            <a:off x="6948034" y="1595120"/>
            <a:ext cx="685805" cy="418501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E2DD3C-747F-4D22-9517-68974741FC22}"/>
              </a:ext>
            </a:extLst>
          </p:cNvPr>
          <p:cNvCxnSpPr/>
          <p:nvPr/>
        </p:nvCxnSpPr>
        <p:spPr>
          <a:xfrm>
            <a:off x="5415280" y="629920"/>
            <a:ext cx="0" cy="519176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0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733760" y="645120"/>
            <a:ext cx="4038480" cy="1280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540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Odkud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Calibri"/>
              </a:rPr>
              <a:t>jsme</a:t>
            </a:r>
            <a:endParaRPr lang="en-US" sz="2000" strike="noStrike" spc="-1" dirty="0"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434" name="Picture 2" descr="Výsledek obrázku pro gymnazium karvin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233" y="1812326"/>
            <a:ext cx="3023285" cy="3023285"/>
          </a:xfrm>
          <a:prstGeom prst="rect">
            <a:avLst/>
          </a:prstGeom>
          <a:noFill/>
        </p:spPr>
      </p:pic>
      <p:pic>
        <p:nvPicPr>
          <p:cNvPr id="18436" name="Picture 4" descr="http://www.zs-delnicka.cz/media/2017/10/new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579" y="3295133"/>
            <a:ext cx="3040705" cy="30407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438" name="Picture 6" descr="http://www.spskarvina.cz/www/images/SPS/2017/02/zsb.jpg"/>
          <p:cNvPicPr>
            <a:picLocks noChangeAspect="1" noChangeArrowheads="1"/>
          </p:cNvPicPr>
          <p:nvPr/>
        </p:nvPicPr>
        <p:blipFill>
          <a:blip r:embed="rId4" cstate="print"/>
          <a:srcRect l="44560"/>
          <a:stretch>
            <a:fillRect/>
          </a:stretch>
        </p:blipFill>
        <p:spPr bwMode="auto">
          <a:xfrm>
            <a:off x="8213126" y="370702"/>
            <a:ext cx="3132312" cy="30435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3AC9-D181-4E69-8CC4-E52C8FC0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Hypotézy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AA2A7-7B2F-4404-8A10-02350F6127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775732" y="1657197"/>
            <a:ext cx="8915040" cy="4576563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/>
              <a:t>Budou se během roku v různých hloubkách měnit chemické a fyzikální vlastnosti vody?</a:t>
            </a:r>
          </a:p>
          <a:p>
            <a:endParaRPr lang="cs-CZ" dirty="0"/>
          </a:p>
          <a:p>
            <a:r>
              <a:rPr lang="en-US" sz="2800" dirty="0"/>
              <a:t>1) </a:t>
            </a:r>
            <a:r>
              <a:rPr lang="cs-CZ" sz="2800" dirty="0"/>
              <a:t>Teplotní poměry vody v rybníce se budou během roku měnit v závislosti na hloubce a roční době.</a:t>
            </a:r>
            <a:endParaRPr lang="en-US" sz="2800" dirty="0"/>
          </a:p>
          <a:p>
            <a:pPr marL="514350" indent="-514350">
              <a:buAutoNum type="arabicParenR"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2) Množství rozpuštěného kyslíku se ve vodě bude během roku měnit v závislosti na hloubce a roční době.</a:t>
            </a:r>
          </a:p>
          <a:p>
            <a:endParaRPr lang="cs-CZ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F55C76C5-F2A2-4BB0-B2CE-9CCF55EB203B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543136" y="3592232"/>
            <a:ext cx="923225" cy="954055"/>
          </a:xfrm>
          <a:prstGeom prst="rect">
            <a:avLst/>
          </a:prstGeom>
          <a:ln>
            <a:noFill/>
          </a:ln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CD3129A-6709-46DE-95D1-490183D5F28A}"/>
              </a:ext>
            </a:extLst>
          </p:cNvPr>
          <p:cNvSpPr/>
          <p:nvPr/>
        </p:nvSpPr>
        <p:spPr>
          <a:xfrm>
            <a:off x="9440245" y="5281126"/>
            <a:ext cx="1129005" cy="112900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91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3AC9-D181-4E69-8CC4-E52C8FC0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Nečekaná</a:t>
            </a:r>
            <a:r>
              <a:rPr lang="en-US" dirty="0"/>
              <a:t> </a:t>
            </a:r>
            <a:r>
              <a:rPr lang="en-US" dirty="0" err="1"/>
              <a:t>zjištění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AA2A7-7B2F-4404-8A10-02350F6127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772132" y="1843182"/>
            <a:ext cx="8915040" cy="2342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</a:t>
            </a:r>
            <a:r>
              <a:rPr lang="cs-CZ" sz="2800" dirty="0" err="1"/>
              <a:t>onduktivita</a:t>
            </a:r>
            <a:r>
              <a:rPr lang="cs-CZ" sz="2800" dirty="0"/>
              <a:t> u hladiny je vždy vyšší než u dna, což m</a:t>
            </a:r>
            <a:r>
              <a:rPr lang="en-US" sz="2800" dirty="0" err="1"/>
              <a:t>ůž</a:t>
            </a:r>
            <a:r>
              <a:rPr lang="cs-CZ" sz="2800" dirty="0"/>
              <a:t>e být </a:t>
            </a:r>
            <a:r>
              <a:rPr lang="cs-CZ" sz="2800" dirty="0" err="1"/>
              <a:t>ovlivn</a:t>
            </a:r>
            <a:r>
              <a:rPr lang="en-US" sz="2800" dirty="0"/>
              <a:t>ě</a:t>
            </a:r>
            <a:r>
              <a:rPr lang="cs-CZ" sz="2800" dirty="0"/>
              <a:t>no vyšší teplotou u hladiny, nebo spodními proudy</a:t>
            </a:r>
            <a:endParaRPr lang="en-US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pH u hladiny je nižší, to by bylo </a:t>
            </a:r>
            <a:r>
              <a:rPr lang="cs-CZ" sz="2800" dirty="0" err="1"/>
              <a:t>mož</a:t>
            </a:r>
            <a:r>
              <a:rPr lang="en-US" sz="2800" dirty="0"/>
              <a:t>né</a:t>
            </a:r>
            <a:r>
              <a:rPr lang="cs-CZ" sz="2800" dirty="0"/>
              <a:t> p</a:t>
            </a:r>
            <a:r>
              <a:rPr lang="en-US" sz="2800" dirty="0" err="1"/>
              <a:t>řisoudi</a:t>
            </a:r>
            <a:r>
              <a:rPr lang="cs-CZ" sz="2800" dirty="0"/>
              <a:t>t vyšší zásaditosti podloží, které </a:t>
            </a:r>
            <a:r>
              <a:rPr lang="cs-CZ" sz="2800" dirty="0" err="1"/>
              <a:t>ovli</a:t>
            </a:r>
            <a:r>
              <a:rPr lang="en-US" sz="2800" dirty="0" err="1"/>
              <a:t>vňuje</a:t>
            </a:r>
            <a:r>
              <a:rPr lang="cs-CZ" sz="2800" dirty="0"/>
              <a:t> pH vody u dna </a:t>
            </a:r>
          </a:p>
          <a:p>
            <a:endParaRPr lang="cs-CZ" sz="3200" dirty="0"/>
          </a:p>
        </p:txBody>
      </p:sp>
      <p:pic>
        <p:nvPicPr>
          <p:cNvPr id="6" name="Picture 5" descr="A wooden table&#10;&#10;Description automatically generated">
            <a:extLst>
              <a:ext uri="{FF2B5EF4-FFF2-40B4-BE49-F238E27FC236}">
                <a16:creationId xmlns:a16="http://schemas.microsoft.com/office/drawing/2014/main" id="{BA75EE29-A60D-4C40-9BFF-14D1759C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222"/>
          <a:stretch/>
        </p:blipFill>
        <p:spPr>
          <a:xfrm>
            <a:off x="7231224" y="4064004"/>
            <a:ext cx="4960776" cy="27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B6D66ED-168A-49D0-BAFE-569073BD0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-3" b="24577"/>
          <a:stretch/>
        </p:blipFill>
        <p:spPr>
          <a:xfrm>
            <a:off x="-9332" y="-32088"/>
            <a:ext cx="6448356" cy="3461087"/>
          </a:xfrm>
          <a:prstGeom prst="rect">
            <a:avLst/>
          </a:prstGeom>
        </p:spPr>
      </p:pic>
      <p:pic>
        <p:nvPicPr>
          <p:cNvPr id="11" name="Picture 10" descr="A person sitting in a boat on a body of water&#10;&#10;Description automatically generated">
            <a:extLst>
              <a:ext uri="{FF2B5EF4-FFF2-40B4-BE49-F238E27FC236}">
                <a16:creationId xmlns:a16="http://schemas.microsoft.com/office/drawing/2014/main" id="{DE4DCC9B-962B-4606-9E62-B411BB356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r="-3" b="-3"/>
          <a:stretch/>
        </p:blipFill>
        <p:spPr>
          <a:xfrm>
            <a:off x="-1" y="3428999"/>
            <a:ext cx="6446507" cy="3429001"/>
          </a:xfrm>
          <a:prstGeom prst="rect">
            <a:avLst/>
          </a:prstGeom>
        </p:spPr>
      </p:pic>
      <p:pic>
        <p:nvPicPr>
          <p:cNvPr id="5" name="Picture 4" descr="A swan swimming in a body of water&#10;&#10;Description automatically generated">
            <a:extLst>
              <a:ext uri="{FF2B5EF4-FFF2-40B4-BE49-F238E27FC236}">
                <a16:creationId xmlns:a16="http://schemas.microsoft.com/office/drawing/2014/main" id="{CC1E8DDD-29D4-44CF-9CA4-6F496BE67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-1" r="37116" b="-1"/>
          <a:stretch/>
        </p:blipFill>
        <p:spPr>
          <a:xfrm>
            <a:off x="6446506" y="-5867"/>
            <a:ext cx="5745494" cy="68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1616362" y="633294"/>
            <a:ext cx="10418619" cy="1280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Děkujeme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za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pozornost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, </a:t>
            </a:r>
            <a:endParaRPr lang="cs-CZ" sz="40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těšíme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se </a:t>
            </a: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na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Vaše</a:t>
            </a:r>
            <a:r>
              <a:rPr lang="en-US" sz="40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40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dotazy</a:t>
            </a:r>
            <a:endParaRPr lang="en-US" sz="20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6" name="Picture 5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8B4B9DFF-93D2-4536-B93E-7B5090B8F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32" y="2110084"/>
            <a:ext cx="5963985" cy="4472989"/>
          </a:xfrm>
          <a:prstGeom prst="rect">
            <a:avLst/>
          </a:prstGeom>
        </p:spPr>
      </p:pic>
      <p:pic>
        <p:nvPicPr>
          <p:cNvPr id="10" name="Picture 9" descr="A group of people standing in the street&#10;&#10;Description automatically generated">
            <a:extLst>
              <a:ext uri="{FF2B5EF4-FFF2-40B4-BE49-F238E27FC236}">
                <a16:creationId xmlns:a16="http://schemas.microsoft.com/office/drawing/2014/main" id="{B807F1CE-1541-465A-8A03-6C122AAD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90" y="2110084"/>
            <a:ext cx="3354742" cy="44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2F32-B8AB-40B0-86D5-BDAA1E5C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Představení</a:t>
            </a:r>
            <a:r>
              <a:rPr lang="en-US" dirty="0"/>
              <a:t> </a:t>
            </a:r>
            <a:r>
              <a:rPr lang="en-US" dirty="0" err="1"/>
              <a:t>týmu</a:t>
            </a:r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80F61-F17B-4A69-8BA8-B013C1FC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36" y="1698959"/>
            <a:ext cx="3869283" cy="5159044"/>
          </a:xfrm>
          <a:prstGeom prst="rect">
            <a:avLst/>
          </a:prstGeom>
        </p:spPr>
      </p:pic>
      <p:pic>
        <p:nvPicPr>
          <p:cNvPr id="14" name="Picture 1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168810C-EA37-4956-B249-72BB3BBA4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19" y="1698959"/>
            <a:ext cx="3869282" cy="51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89120" y="354554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Již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třetí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společný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projekt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!</a:t>
            </a:r>
            <a:endParaRPr lang="en-US" sz="32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2589120" y="1497322"/>
            <a:ext cx="9380142" cy="377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2017 -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Ovlivňuje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počasí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jakost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vody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?</a:t>
            </a:r>
            <a:endParaRPr lang="en-US" sz="20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3080" indent="-342720">
              <a:lnSpc>
                <a:spcPct val="100000"/>
              </a:lnSpc>
              <a:buClr>
                <a:srgbClr val="A53010"/>
              </a:buClr>
              <a:buFont typeface="Symbol" charset="2"/>
              <a:buChar char=""/>
            </a:pP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Společný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sběr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hydrologických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dat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,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na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kterém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spolupracovaly</a:t>
            </a:r>
            <a:endParaRPr lang="en-US" sz="28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60">
              <a:lnSpc>
                <a:spcPct val="100000"/>
              </a:lnSpc>
              <a:buClr>
                <a:srgbClr val="A53010"/>
              </a:buClr>
            </a:pPr>
            <a:r>
              <a:rPr lang="cs-CZ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    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4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školy</a:t>
            </a:r>
            <a:r>
              <a:rPr lang="cs-CZ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(ZŠ Borovského)</a:t>
            </a:r>
            <a:endParaRPr lang="en-US" sz="28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3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0200">
            <a:off x="8485999" y="2731660"/>
            <a:ext cx="2613727" cy="3894599"/>
          </a:xfrm>
          <a:prstGeom prst="rect">
            <a:avLst/>
          </a:prstGeom>
          <a:ln>
            <a:noFill/>
          </a:ln>
        </p:spPr>
      </p:pic>
      <p:pic>
        <p:nvPicPr>
          <p:cNvPr id="140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3436" y="3806890"/>
            <a:ext cx="5319130" cy="3051110"/>
          </a:xfrm>
          <a:prstGeom prst="rect">
            <a:avLst/>
          </a:prstGeom>
          <a:ln>
            <a:noFill/>
          </a:ln>
        </p:spPr>
      </p:pic>
      <p:pic>
        <p:nvPicPr>
          <p:cNvPr id="141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185000">
            <a:off x="5116588" y="4017591"/>
            <a:ext cx="3145695" cy="237888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78486" y="263248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Již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třetí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společný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54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projekt</a:t>
            </a:r>
            <a:r>
              <a:rPr lang="en-US" sz="54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!</a:t>
            </a:r>
            <a:endParaRPr lang="en-US" sz="32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2549537" y="1540440"/>
            <a:ext cx="9380142" cy="377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2018 -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Jak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se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projevují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změny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počasí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v </a:t>
            </a:r>
            <a:r>
              <a:rPr lang="en-US" sz="32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půdě</a:t>
            </a:r>
            <a:r>
              <a:rPr lang="en-US" sz="32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?</a:t>
            </a:r>
            <a:endParaRPr lang="en-US" sz="20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3080" indent="-342720">
              <a:lnSpc>
                <a:spcPct val="100000"/>
              </a:lnSpc>
              <a:buClr>
                <a:srgbClr val="A53010"/>
              </a:buClr>
              <a:buFont typeface="Symbol" charset="2"/>
              <a:buChar char=""/>
            </a:pP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Společný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sběr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pedogolických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dat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a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půdní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rozbor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,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na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kterém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spolupracovaly</a:t>
            </a:r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+mj-lt"/>
              </a:rPr>
              <a:t> 3</a:t>
            </a:r>
            <a:r>
              <a:rPr lang="en-US" sz="2800" strike="noStrike" spc="-1" dirty="0"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2800" strike="noStrike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školy</a:t>
            </a:r>
            <a:endParaRPr lang="en-US" sz="2800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7" name="Obrázek 4" descr="Obsah obrázku osoba, tráva, stojící, budova&#10;&#10;Popis vygenerován s velmi vysokou mírou spolehlivosti">
            <a:extLst>
              <a:ext uri="{FF2B5EF4-FFF2-40B4-BE49-F238E27FC236}">
                <a16:creationId xmlns:a16="http://schemas.microsoft.com/office/drawing/2014/main" id="{8726B9CB-A013-4834-8647-016F875F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"/>
          <a:stretch/>
        </p:blipFill>
        <p:spPr>
          <a:xfrm rot="495124">
            <a:off x="8880448" y="2710445"/>
            <a:ext cx="3112501" cy="4463802"/>
          </a:xfrm>
          <a:prstGeom prst="rect">
            <a:avLst/>
          </a:prstGeom>
        </p:spPr>
      </p:pic>
      <p:pic>
        <p:nvPicPr>
          <p:cNvPr id="8" name="Picture 2" descr="C:\Users\spravce\Documents\IMG_20180511_103904_HDR.jpg">
            <a:extLst>
              <a:ext uri="{FF2B5EF4-FFF2-40B4-BE49-F238E27FC236}">
                <a16:creationId xmlns:a16="http://schemas.microsoft.com/office/drawing/2014/main" id="{03052FF7-9BA4-422A-9B5A-528335CB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373" t="18010" r="39677" b="24318"/>
          <a:stretch/>
        </p:blipFill>
        <p:spPr bwMode="auto">
          <a:xfrm rot="21161096">
            <a:off x="261438" y="2622617"/>
            <a:ext cx="2357317" cy="4257301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8E6888-6FB4-41DC-BDFE-F224F5607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894" y="3185396"/>
            <a:ext cx="5035477" cy="38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7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7697" y="1056553"/>
            <a:ext cx="8534400" cy="1507067"/>
          </a:xfrm>
        </p:spPr>
        <p:txBody>
          <a:bodyPr/>
          <a:lstStyle/>
          <a:p>
            <a:r>
              <a:rPr lang="cs-CZ" dirty="0"/>
              <a:t>Jak nás to napadlo?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9059" y="2383482"/>
            <a:ext cx="9906000" cy="3615267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Jsme tři </a:t>
            </a:r>
            <a:r>
              <a:rPr lang="cs-CZ" sz="3200" dirty="0" err="1">
                <a:solidFill>
                  <a:schemeClr val="tx1"/>
                </a:solidFill>
              </a:rPr>
              <a:t>GLOUBí</a:t>
            </a:r>
            <a:r>
              <a:rPr lang="cs-CZ" sz="3200" dirty="0">
                <a:solidFill>
                  <a:schemeClr val="tx1"/>
                </a:solidFill>
              </a:rPr>
              <a:t> školy</a:t>
            </a:r>
          </a:p>
          <a:p>
            <a:r>
              <a:rPr lang="cs-CZ" sz="3200" dirty="0"/>
              <a:t>Školy spolupracují už tři roky </a:t>
            </a:r>
            <a:endParaRPr lang="cs-CZ" sz="3200" dirty="0">
              <a:solidFill>
                <a:schemeClr val="tx1"/>
              </a:solidFill>
            </a:endParaRPr>
          </a:p>
          <a:p>
            <a:r>
              <a:rPr lang="cs-CZ" sz="3200" dirty="0"/>
              <a:t>Chtěli jsme se vrátit k pozorování a zkoumání vody</a:t>
            </a:r>
          </a:p>
          <a:p>
            <a:r>
              <a:rPr lang="cs-CZ" sz="3200" dirty="0">
                <a:solidFill>
                  <a:schemeClr val="tx1"/>
                </a:solidFill>
              </a:rPr>
              <a:t>Navázali jsme na první projekt </a:t>
            </a:r>
            <a:r>
              <a:rPr lang="cs-CZ" sz="3200" dirty="0"/>
              <a:t>v</a:t>
            </a:r>
            <a:r>
              <a:rPr lang="cs-CZ" sz="3200" dirty="0">
                <a:solidFill>
                  <a:schemeClr val="tx1"/>
                </a:solidFill>
              </a:rPr>
              <a:t> karvinské Loděnici</a:t>
            </a:r>
          </a:p>
          <a:p>
            <a:r>
              <a:rPr lang="cs-CZ" sz="3200" dirty="0"/>
              <a:t>Pak někdo řekl: Když neplují lodičky je ta voda klidná.</a:t>
            </a:r>
          </a:p>
        </p:txBody>
      </p:sp>
    </p:spTree>
    <p:extLst>
      <p:ext uri="{BB962C8B-B14F-4D97-AF65-F5344CB8AC3E}">
        <p14:creationId xmlns:p14="http://schemas.microsoft.com/office/powerpoint/2010/main" val="359982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110046-7B33-4025-9050-F1433D341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4" t="18357" r="15062" b="5248"/>
          <a:stretch/>
        </p:blipFill>
        <p:spPr>
          <a:xfrm>
            <a:off x="0" y="-507132"/>
            <a:ext cx="12192000" cy="73651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71CD5B5-6596-418E-8CD5-CF41BE34EA86}"/>
              </a:ext>
            </a:extLst>
          </p:cNvPr>
          <p:cNvSpPr/>
          <p:nvPr/>
        </p:nvSpPr>
        <p:spPr>
          <a:xfrm rot="19294726">
            <a:off x="3169701" y="3242737"/>
            <a:ext cx="1393032" cy="28430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68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CE22E1B-12BF-4F2A-873C-41AACCCC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5" y="2385011"/>
            <a:ext cx="5963985" cy="4472989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734203E-7BA6-4EB7-B4B8-F2D2D3AEF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0450" cy="5077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25BCE-BE77-4B39-B17A-108C9EA08592}"/>
              </a:ext>
            </a:extLst>
          </p:cNvPr>
          <p:cNvSpPr txBox="1"/>
          <p:nvPr/>
        </p:nvSpPr>
        <p:spPr>
          <a:xfrm>
            <a:off x="7363176" y="500008"/>
            <a:ext cx="4236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Testování</a:t>
            </a:r>
            <a:r>
              <a:rPr lang="en-US" sz="2800" dirty="0"/>
              <a:t> sad pro </a:t>
            </a:r>
            <a:r>
              <a:rPr lang="en-US" sz="2800" dirty="0" err="1"/>
              <a:t>zjištění</a:t>
            </a:r>
            <a:r>
              <a:rPr lang="en-US" sz="2800" dirty="0"/>
              <a:t> </a:t>
            </a:r>
            <a:r>
              <a:rPr lang="en-US" sz="2800" dirty="0" err="1"/>
              <a:t>koncentrace</a:t>
            </a:r>
            <a:r>
              <a:rPr lang="en-US" sz="2800" dirty="0"/>
              <a:t> </a:t>
            </a:r>
            <a:r>
              <a:rPr lang="en-US" sz="2800" dirty="0" err="1"/>
              <a:t>kyslíku</a:t>
            </a:r>
            <a:r>
              <a:rPr lang="en-US" sz="2800" dirty="0"/>
              <a:t> a </a:t>
            </a:r>
            <a:r>
              <a:rPr lang="en-US" sz="2800" dirty="0" err="1"/>
              <a:t>dusičnanu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vodě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59864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2D3D625E-5BBA-4D0A-B5DE-87CBDC1B8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r="-3" b="19270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294E3C21-4F7C-478A-AF5C-0D0AA4C5E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8" b="8973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2" name="Picture 11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1FD34B73-0120-4711-A86E-2E9C76563A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5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2956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325</Words>
  <Application>Microsoft Office PowerPoint</Application>
  <PresentationFormat>Širokoúhlá obrazovka</PresentationFormat>
  <Paragraphs>65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Arial</vt:lpstr>
      <vt:lpstr>Arial  </vt:lpstr>
      <vt:lpstr>Arial Black</vt:lpstr>
      <vt:lpstr>Calibri</vt:lpstr>
      <vt:lpstr>Century Gothic</vt:lpstr>
      <vt:lpstr>Symbol</vt:lpstr>
      <vt:lpstr>Times New Roman</vt:lpstr>
      <vt:lpstr>Wingdings</vt:lpstr>
      <vt:lpstr>Wingdings 3</vt:lpstr>
      <vt:lpstr>Motiv Office</vt:lpstr>
      <vt:lpstr>Office Theme</vt:lpstr>
      <vt:lpstr>Prezentace aplikace PowerPoint</vt:lpstr>
      <vt:lpstr>Prezentace aplikace PowerPoint</vt:lpstr>
      <vt:lpstr>Představení týmu</vt:lpstr>
      <vt:lpstr>Prezentace aplikace PowerPoint</vt:lpstr>
      <vt:lpstr>Prezentace aplikace PowerPoint</vt:lpstr>
      <vt:lpstr>Jak nás to napadlo?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Původní záměr měření</vt:lpstr>
      <vt:lpstr>Prezentace aplikace PowerPoint</vt:lpstr>
      <vt:lpstr>Hypotézy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Hypotézy</vt:lpstr>
      <vt:lpstr>Nečekaná zjištění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Vojta Tomala</dc:creator>
  <cp:lastModifiedBy>Michal Ševčík</cp:lastModifiedBy>
  <cp:revision>4</cp:revision>
  <dcterms:created xsi:type="dcterms:W3CDTF">2019-05-18T09:45:06Z</dcterms:created>
  <dcterms:modified xsi:type="dcterms:W3CDTF">2019-05-19T16:31:08Z</dcterms:modified>
</cp:coreProperties>
</file>