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09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99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-476902">
            <a:off x="1035624" y="1406771"/>
            <a:ext cx="10350340" cy="2646878"/>
          </a:xfrm>
          <a:prstGeom prst="rect">
            <a:avLst/>
          </a:prstGeom>
          <a:gradFill>
            <a:gsLst>
              <a:gs pos="0">
                <a:srgbClr val="BFA9A2"/>
              </a:gs>
              <a:gs pos="50000">
                <a:srgbClr val="B59D95"/>
              </a:gs>
              <a:gs pos="100000">
                <a:srgbClr val="AB8C82"/>
              </a:gs>
            </a:gsLst>
            <a:lin ang="5400000" scaled="0"/>
          </a:gra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6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HERBÁŘ</a:t>
            </a:r>
            <a:endParaRPr dirty="0"/>
          </a:p>
        </p:txBody>
      </p:sp>
      <p:sp>
        <p:nvSpPr>
          <p:cNvPr id="3" name="Google Shape;89;p14">
            <a:extLst>
              <a:ext uri="{FF2B5EF4-FFF2-40B4-BE49-F238E27FC236}">
                <a16:creationId xmlns:a16="http://schemas.microsoft.com/office/drawing/2014/main" id="{291B1BAE-7D38-4A09-A3A0-AA77663217D9}"/>
              </a:ext>
            </a:extLst>
          </p:cNvPr>
          <p:cNvSpPr txBox="1">
            <a:spLocks/>
          </p:cNvSpPr>
          <p:nvPr/>
        </p:nvSpPr>
        <p:spPr>
          <a:xfrm>
            <a:off x="356260" y="5201640"/>
            <a:ext cx="11709069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3959"/>
            </a:pPr>
            <a:r>
              <a:rPr lang="cs-CZ" sz="3959" dirty="0"/>
              <a:t>Součást projektu: Ve kterém rybníce je více života?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8" y="1555216"/>
            <a:ext cx="5924365" cy="44432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44" name="Google Shape;144;p21"/>
          <p:cNvSpPr txBox="1"/>
          <p:nvPr/>
        </p:nvSpPr>
        <p:spPr>
          <a:xfrm>
            <a:off x="7324079" y="1237696"/>
            <a:ext cx="474067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Rmen smrdutý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Anthemis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Arvensis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hvězdnicovitá, krytosemenná rostlina, dvouděložná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Rozšířený v Evropě, Asii, Severní Americe a v  severní Africe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 rozemnutí páchne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1"/>
          <p:cNvCxnSpPr/>
          <p:nvPr/>
        </p:nvCxnSpPr>
        <p:spPr>
          <a:xfrm>
            <a:off x="7324079" y="2595528"/>
            <a:ext cx="442107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991" y="1509250"/>
            <a:ext cx="6483659" cy="48627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1" name="Google Shape;151;p22"/>
          <p:cNvSpPr txBox="1"/>
          <p:nvPr/>
        </p:nvSpPr>
        <p:spPr>
          <a:xfrm>
            <a:off x="7297445" y="1293681"/>
            <a:ext cx="489455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Rákos obecný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Phragmites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Australis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lipnicovitá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jednoděložná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Rozšířen po celém světě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na březích stojatých vod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Léčí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artitidu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bolest břicha, astma a syfilidu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22"/>
          <p:cNvCxnSpPr/>
          <p:nvPr/>
        </p:nvCxnSpPr>
        <p:spPr>
          <a:xfrm>
            <a:off x="7423211" y="2524507"/>
            <a:ext cx="4643021" cy="887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l="16634" t="18381" r="8607" b="24661"/>
          <a:stretch/>
        </p:blipFill>
        <p:spPr>
          <a:xfrm>
            <a:off x="323277" y="1826525"/>
            <a:ext cx="6835807" cy="390617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8" name="Google Shape;158;p23"/>
          <p:cNvSpPr txBox="1"/>
          <p:nvPr/>
        </p:nvSpPr>
        <p:spPr>
          <a:xfrm>
            <a:off x="7399538" y="1383398"/>
            <a:ext cx="4580877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Radyk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prutnatý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Chondrilla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Juncea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čekankovitá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Hojně rozšířený na všech kontinentech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Česku je na Červeném listu</a:t>
            </a:r>
            <a:endParaRPr lang="cs-CZ"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sym typeface="Arial"/>
              </a:rPr>
              <a:t>Dobrý zdroj pro tvorbu medu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p23"/>
          <p:cNvCxnSpPr/>
          <p:nvPr/>
        </p:nvCxnSpPr>
        <p:spPr>
          <a:xfrm>
            <a:off x="7528263" y="2717541"/>
            <a:ext cx="43234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l="-2450" t="31161" r="6861" b="19760"/>
          <a:stretch/>
        </p:blipFill>
        <p:spPr>
          <a:xfrm>
            <a:off x="576616" y="1826637"/>
            <a:ext cx="5658831" cy="38861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5" name="Google Shape;165;p24"/>
          <p:cNvSpPr txBox="1"/>
          <p:nvPr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6551720" y="1427193"/>
            <a:ext cx="5467815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Penízek rolní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Thlaspi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Arvense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brukvovitá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Hojně se vyskytuje na celém  území ČR, v Evropě a Asii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Používán jako koření, proti zánětům, vředům a dermatitidě, je močopudný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24"/>
          <p:cNvCxnSpPr/>
          <p:nvPr/>
        </p:nvCxnSpPr>
        <p:spPr>
          <a:xfrm>
            <a:off x="6663342" y="2762797"/>
            <a:ext cx="411923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l="16236" t="28518" r="10024" b="5839"/>
          <a:stretch/>
        </p:blipFill>
        <p:spPr>
          <a:xfrm>
            <a:off x="1748903" y="1358284"/>
            <a:ext cx="4121344" cy="489159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73" name="Google Shape;173;p25"/>
          <p:cNvSpPr txBox="1"/>
          <p:nvPr/>
        </p:nvSpPr>
        <p:spPr>
          <a:xfrm>
            <a:off x="6347535" y="1041023"/>
            <a:ext cx="5237825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Pampeliška lékařská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Taraxacum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Officinale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Evropě, Severní Americe a v Asii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 se při zánětech močových cest, ledvinových kamenech, vyrábí se z ní legendární pampeliškový med</a:t>
            </a:r>
            <a:endParaRPr dirty="0"/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25"/>
          <p:cNvCxnSpPr/>
          <p:nvPr/>
        </p:nvCxnSpPr>
        <p:spPr>
          <a:xfrm>
            <a:off x="6347535" y="2326708"/>
            <a:ext cx="49803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15371" t="19061" r="26472" b="15598"/>
          <a:stretch/>
        </p:blipFill>
        <p:spPr>
          <a:xfrm>
            <a:off x="1065320" y="1554789"/>
            <a:ext cx="5539667" cy="466802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0" name="Google Shape;180;p26"/>
          <p:cNvSpPr txBox="1"/>
          <p:nvPr/>
        </p:nvSpPr>
        <p:spPr>
          <a:xfrm>
            <a:off x="6893510" y="1004910"/>
            <a:ext cx="4811697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Ostružiník maliník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Rubus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Idaeus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ostružiníkovitá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růžovitá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lvl="0" indent="-571486"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mírném pásu severní polokoule naší planety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ke konzumaci, k potírání kožních chorob, listy se suší ke kloktání</a:t>
            </a:r>
            <a:endParaRPr dirty="0"/>
          </a:p>
        </p:txBody>
      </p:sp>
      <p:cxnSp>
        <p:nvCxnSpPr>
          <p:cNvPr id="181" name="Google Shape;181;p26"/>
          <p:cNvCxnSpPr/>
          <p:nvPr/>
        </p:nvCxnSpPr>
        <p:spPr>
          <a:xfrm>
            <a:off x="6795855" y="2247999"/>
            <a:ext cx="490935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/>
          <p:cNvPicPr preferRelativeResize="0"/>
          <p:nvPr/>
        </p:nvPicPr>
        <p:blipFill rotWithShape="1">
          <a:blip r:embed="rId3">
            <a:alphaModFix/>
          </a:blip>
          <a:srcRect l="3973" t="34434" r="28022" b="5502"/>
          <a:stretch/>
        </p:blipFill>
        <p:spPr>
          <a:xfrm>
            <a:off x="1722051" y="1289497"/>
            <a:ext cx="4190261" cy="49347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7" name="Google Shape;187;p27"/>
          <p:cNvSpPr txBox="1"/>
          <p:nvPr/>
        </p:nvSpPr>
        <p:spPr>
          <a:xfrm>
            <a:off x="6276513" y="1423893"/>
            <a:ext cx="5415379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Oměj šalamounek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Aconitum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Plicatum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pryskyřníkovitá,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Evropě a Asii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Prudce jedovatý</a:t>
            </a:r>
            <a:endParaRPr sz="2400" strike="sng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Díky své prudké jedovatosti se může využívat jen s lékařským dozorem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27"/>
          <p:cNvCxnSpPr/>
          <p:nvPr/>
        </p:nvCxnSpPr>
        <p:spPr>
          <a:xfrm>
            <a:off x="6276513" y="2689502"/>
            <a:ext cx="482945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942" y="1622007"/>
            <a:ext cx="5794159" cy="434561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94" name="Google Shape;194;p28"/>
          <p:cNvSpPr txBox="1"/>
          <p:nvPr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7182035" y="1443311"/>
            <a:ext cx="472292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Okřehek menší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Lemma Minor 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áronovitá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rozšířen na celé planetě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Lidově se mu říká žabinec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Volně plave na hladině</a:t>
            </a: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</a:rPr>
              <a:t>Lidově nazýván „žabinec“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Jedna z nejhojnějších rostlin v česku</a:t>
            </a:r>
            <a:endParaRPr dirty="0"/>
          </a:p>
        </p:txBody>
      </p:sp>
      <p:cxnSp>
        <p:nvCxnSpPr>
          <p:cNvPr id="196" name="Google Shape;196;p28"/>
          <p:cNvCxnSpPr/>
          <p:nvPr/>
        </p:nvCxnSpPr>
        <p:spPr>
          <a:xfrm>
            <a:off x="7093259" y="2673156"/>
            <a:ext cx="419617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5551" y="773010"/>
            <a:ext cx="4083915" cy="544521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2" name="Google Shape;202;p29"/>
          <p:cNvSpPr txBox="1"/>
          <p:nvPr/>
        </p:nvSpPr>
        <p:spPr>
          <a:xfrm>
            <a:off x="5912528" y="1048797"/>
            <a:ext cx="5797119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Netýkavka žláznatá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Impatiens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Glandulifera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netýkavkovitá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nivách, na rumištích a na pasekách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Není nepoživatelná, ale není ani chutná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Invazivní druh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Byly snahy ji vypleňovat </a:t>
            </a:r>
            <a:endParaRPr dirty="0"/>
          </a:p>
        </p:txBody>
      </p:sp>
      <p:cxnSp>
        <p:nvCxnSpPr>
          <p:cNvPr id="203" name="Google Shape;203;p29"/>
          <p:cNvCxnSpPr/>
          <p:nvPr/>
        </p:nvCxnSpPr>
        <p:spPr>
          <a:xfrm>
            <a:off x="5912528" y="2351936"/>
            <a:ext cx="534435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8587" y="837317"/>
            <a:ext cx="4024913" cy="536655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9" name="Google Shape;209;p30"/>
          <p:cNvSpPr txBox="1"/>
          <p:nvPr/>
        </p:nvSpPr>
        <p:spPr>
          <a:xfrm>
            <a:off x="6407403" y="1027102"/>
            <a:ext cx="4980191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Lopuch větší    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Arctium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Lappa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sym typeface="Arial"/>
              </a:rPr>
              <a:t>Části lopuchu se používají ke konzumaci</a:t>
            </a: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sym typeface="Arial"/>
              </a:rPr>
              <a:t>Používá se při léčení akné, mohou také léčit ledvinové potíže</a:t>
            </a:r>
            <a:endParaRPr lang="cs-CZ" dirty="0">
              <a:solidFill>
                <a:schemeClr val="tx1"/>
              </a:solidFill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sym typeface="Arial"/>
              </a:rPr>
              <a:t>Je to plevel</a:t>
            </a:r>
            <a:endParaRPr dirty="0">
              <a:solidFill>
                <a:schemeClr val="tx1"/>
              </a:solidFill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30"/>
          <p:cNvCxnSpPr/>
          <p:nvPr/>
        </p:nvCxnSpPr>
        <p:spPr>
          <a:xfrm>
            <a:off x="6488170" y="2272034"/>
            <a:ext cx="378188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1495426" y="1009651"/>
            <a:ext cx="10448925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cs-CZ" sz="3959" dirty="0"/>
              <a:t>Lokalita nálezu: rybníky v Karviné Olšinách</a:t>
            </a:r>
            <a:endParaRPr dirty="0"/>
          </a:p>
        </p:txBody>
      </p:sp>
      <p:pic>
        <p:nvPicPr>
          <p:cNvPr id="90" name="Google Shape;90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149430"/>
            <a:ext cx="3276599" cy="41745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91" name="Google Shape;91;p14"/>
          <p:cNvCxnSpPr/>
          <p:nvPr/>
        </p:nvCxnSpPr>
        <p:spPr>
          <a:xfrm>
            <a:off x="1552575" y="1743075"/>
            <a:ext cx="9753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14"/>
          <p:cNvSpPr txBox="1"/>
          <p:nvPr/>
        </p:nvSpPr>
        <p:spPr>
          <a:xfrm>
            <a:off x="4010025" y="2343153"/>
            <a:ext cx="197167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Letecký</a:t>
            </a: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snímek</a:t>
            </a:r>
            <a:endParaRPr/>
          </a:p>
        </p:txBody>
      </p:sp>
      <p:cxnSp>
        <p:nvCxnSpPr>
          <p:cNvPr id="93" name="Google Shape;93;p14"/>
          <p:cNvCxnSpPr/>
          <p:nvPr/>
        </p:nvCxnSpPr>
        <p:spPr>
          <a:xfrm rot="10800000">
            <a:off x="4010025" y="3297259"/>
            <a:ext cx="139065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  <a:effectLst>
            <a:reflection stA="50000" endA="300" endPos="90000" sy="-100000" algn="bl" rotWithShape="0"/>
          </a:effectLst>
        </p:spPr>
      </p:cxnSp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9777" y="2199378"/>
            <a:ext cx="5780723" cy="342989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95" name="Google Shape;95;p14"/>
          <p:cNvCxnSpPr/>
          <p:nvPr/>
        </p:nvCxnSpPr>
        <p:spPr>
          <a:xfrm>
            <a:off x="4219577" y="5441091"/>
            <a:ext cx="14001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6" name="Google Shape;96;p14"/>
          <p:cNvSpPr txBox="1"/>
          <p:nvPr/>
        </p:nvSpPr>
        <p:spPr>
          <a:xfrm>
            <a:off x="4287203" y="4600574"/>
            <a:ext cx="16249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Jeden z rybníků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318" y="1003180"/>
            <a:ext cx="4190445" cy="558725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16" name="Google Shape;216;p31"/>
          <p:cNvSpPr txBox="1"/>
          <p:nvPr/>
        </p:nvSpPr>
        <p:spPr>
          <a:xfrm>
            <a:off x="6072328" y="791306"/>
            <a:ext cx="5693547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Locika kompasová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Lactuca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Serriola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Nebezpečný plevel rozšířený po celé planetě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Léčivé účinky jsou malé, používala se v lidovém léčitelství a v homeopatii</a:t>
            </a:r>
            <a:endParaRPr lang="cs-CZ"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</a:rPr>
              <a:t>Listy jsou orientované severojižním směrem, svisle, rostlině to pomáhá snížit v horku odpařování vody 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217" name="Google Shape;217;p31"/>
          <p:cNvCxnSpPr/>
          <p:nvPr/>
        </p:nvCxnSpPr>
        <p:spPr>
          <a:xfrm rot="10800000" flipH="1">
            <a:off x="6072328" y="2034611"/>
            <a:ext cx="4722921" cy="887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2"/>
          <p:cNvPicPr preferRelativeResize="0"/>
          <p:nvPr/>
        </p:nvPicPr>
        <p:blipFill rotWithShape="1">
          <a:blip r:embed="rId3">
            <a:alphaModFix/>
          </a:blip>
          <a:srcRect l="24400" t="19417" r="23365" b="8868"/>
          <a:stretch/>
        </p:blipFill>
        <p:spPr>
          <a:xfrm>
            <a:off x="1586144" y="1048756"/>
            <a:ext cx="5026205" cy="517568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23" name="Google Shape;223;p32"/>
          <p:cNvSpPr txBox="1"/>
          <p:nvPr/>
        </p:nvSpPr>
        <p:spPr>
          <a:xfrm>
            <a:off x="6924583" y="1260630"/>
            <a:ext cx="4847208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Líska obecná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Corylus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Avellana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břízovitá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lískovitá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Evropě, Malé Asii a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Kavazu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to keř dorůstající maximálně 3-4 metrů</a:t>
            </a:r>
            <a:endParaRPr dirty="0"/>
          </a:p>
        </p:txBody>
      </p:sp>
      <p:cxnSp>
        <p:nvCxnSpPr>
          <p:cNvPr id="224" name="Google Shape;224;p32"/>
          <p:cNvCxnSpPr/>
          <p:nvPr/>
        </p:nvCxnSpPr>
        <p:spPr>
          <a:xfrm>
            <a:off x="6924583" y="2526239"/>
            <a:ext cx="425240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3"/>
          <p:cNvPicPr preferRelativeResize="0"/>
          <p:nvPr/>
        </p:nvPicPr>
        <p:blipFill rotWithShape="1">
          <a:blip r:embed="rId3">
            <a:alphaModFix/>
          </a:blip>
          <a:srcRect l="7080" t="11651" r="21402" b="8865"/>
          <a:stretch/>
        </p:blipFill>
        <p:spPr>
          <a:xfrm>
            <a:off x="2124464" y="788597"/>
            <a:ext cx="3684491" cy="545976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0" name="Google Shape;230;p33"/>
          <p:cNvSpPr txBox="1"/>
          <p:nvPr/>
        </p:nvSpPr>
        <p:spPr>
          <a:xfrm>
            <a:off x="6383046" y="788597"/>
            <a:ext cx="4714043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Kyprej vrbice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Lythrum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Salicaria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kyprejovitá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po celé planetě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Využíval se v léčitelství, dnes jako okrasná rostlina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to invazivní druh, dokonce byla zařazena do 100 nejvíce invazivních rostlin na planetě</a:t>
            </a:r>
            <a:endParaRPr dirty="0"/>
          </a:p>
        </p:txBody>
      </p:sp>
      <p:cxnSp>
        <p:nvCxnSpPr>
          <p:cNvPr id="231" name="Google Shape;231;p33"/>
          <p:cNvCxnSpPr/>
          <p:nvPr/>
        </p:nvCxnSpPr>
        <p:spPr>
          <a:xfrm>
            <a:off x="6383046" y="2111589"/>
            <a:ext cx="439444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 l="31012" t="2146" r="12871" b="1096"/>
          <a:stretch/>
        </p:blipFill>
        <p:spPr>
          <a:xfrm>
            <a:off x="1850887" y="1006859"/>
            <a:ext cx="4110361" cy="53177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7" name="Google Shape;237;p34"/>
          <p:cNvSpPr txBox="1"/>
          <p:nvPr/>
        </p:nvSpPr>
        <p:spPr>
          <a:xfrm>
            <a:off x="6374167" y="1006859"/>
            <a:ext cx="4989251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Kuklík městský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Urbanum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růžovitá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Evropě, Africe a Asii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na rumištích či  lužních lesích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Využíval se ke sběru jako léčivka, dnes se z něj vyrábí mimo jiné i lék na posílení funkce slinivky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" name="Google Shape;238;p34"/>
          <p:cNvCxnSpPr/>
          <p:nvPr/>
        </p:nvCxnSpPr>
        <p:spPr>
          <a:xfrm>
            <a:off x="6496830" y="2277014"/>
            <a:ext cx="403934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l="19533" t="24027" r="7689" b="33878"/>
          <a:stretch/>
        </p:blipFill>
        <p:spPr>
          <a:xfrm>
            <a:off x="1504223" y="1378734"/>
            <a:ext cx="5175683" cy="399144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4" name="Google Shape;244;p35"/>
          <p:cNvSpPr txBox="1"/>
          <p:nvPr/>
        </p:nvSpPr>
        <p:spPr>
          <a:xfrm>
            <a:off x="6942339" y="1178014"/>
            <a:ext cx="5104660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Křehkýš vodní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Myosoton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Aquaticum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hvozdíkovitá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Evropě, Asii a Severní Americe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Plevel, konzumují ho vodní ptáci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35"/>
          <p:cNvCxnSpPr/>
          <p:nvPr/>
        </p:nvCxnSpPr>
        <p:spPr>
          <a:xfrm>
            <a:off x="6942339" y="2445248"/>
            <a:ext cx="510466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7900" y="767702"/>
            <a:ext cx="4288100" cy="571746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1" name="Google Shape;251;p36"/>
          <p:cNvSpPr txBox="1"/>
          <p:nvPr/>
        </p:nvSpPr>
        <p:spPr>
          <a:xfrm>
            <a:off x="6523463" y="767702"/>
            <a:ext cx="5403578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Kostival lékařský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Symphytum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Officinale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kostivalovitá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brutnákovitá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Evropě, Střední Asii a v Severní Americe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 rád vlhko</a:t>
            </a:r>
            <a:endParaRPr lang="cs-CZ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</a:rPr>
              <a:t>Využití pro výrobu mastí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nebo obkladů </a:t>
            </a:r>
            <a:r>
              <a:rPr lang="cs-CZ" sz="2400" dirty="0">
                <a:solidFill>
                  <a:schemeClr val="tx1"/>
                </a:solidFill>
              </a:rPr>
              <a:t>(z kořenu listu), při vnitřním užívaní může být karcinogenní</a:t>
            </a:r>
            <a:endParaRPr sz="2400" b="1" dirty="0">
              <a:solidFill>
                <a:schemeClr val="tx1"/>
              </a:solidFill>
            </a:endParaRPr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p36"/>
          <p:cNvCxnSpPr/>
          <p:nvPr/>
        </p:nvCxnSpPr>
        <p:spPr>
          <a:xfrm>
            <a:off x="6748382" y="2140276"/>
            <a:ext cx="495374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/>
          <p:cNvPicPr preferRelativeResize="0"/>
          <p:nvPr/>
        </p:nvPicPr>
        <p:blipFill rotWithShape="1">
          <a:blip r:embed="rId3">
            <a:alphaModFix/>
          </a:blip>
          <a:srcRect l="4881" t="665" r="12657" b="1079"/>
          <a:stretch/>
        </p:blipFill>
        <p:spPr>
          <a:xfrm>
            <a:off x="2157926" y="581161"/>
            <a:ext cx="3400147" cy="540184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8" name="Google Shape;258;p37"/>
          <p:cNvSpPr txBox="1"/>
          <p:nvPr/>
        </p:nvSpPr>
        <p:spPr>
          <a:xfrm>
            <a:off x="6419530" y="770732"/>
            <a:ext cx="5113539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Kopřiva dvoudomá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Urtica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Dioica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</a:rPr>
              <a:t>k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opřivovitá krytosemenná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dvoudomá – samčí samičí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na severní polokouli a v Jižní Americe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 se v gastronomii, dělá se z ní čaj </a:t>
            </a:r>
            <a:endParaRPr sz="24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</a:rPr>
              <a:t>N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enahraditelná léčivka –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posiluje celkově organismus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37"/>
          <p:cNvCxnSpPr/>
          <p:nvPr/>
        </p:nvCxnSpPr>
        <p:spPr>
          <a:xfrm>
            <a:off x="6497590" y="2053561"/>
            <a:ext cx="475843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8"/>
          <p:cNvPicPr preferRelativeResize="0"/>
          <p:nvPr/>
        </p:nvPicPr>
        <p:blipFill rotWithShape="1">
          <a:blip r:embed="rId3">
            <a:alphaModFix/>
          </a:blip>
          <a:srcRect l="4963" t="23886" r="13492"/>
          <a:stretch/>
        </p:blipFill>
        <p:spPr>
          <a:xfrm>
            <a:off x="1764889" y="852290"/>
            <a:ext cx="4119239" cy="512649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65" name="Google Shape;265;p38"/>
          <p:cNvSpPr txBox="1"/>
          <p:nvPr/>
        </p:nvSpPr>
        <p:spPr>
          <a:xfrm>
            <a:off x="6134038" y="1047892"/>
            <a:ext cx="5566299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Kokoška pastuší tobolka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Capsella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Bursa-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Pastoris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brukvovitá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na polích, rumištích a zahradách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k zastavení krvácení, k léčbě močového ústrojí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Rozšířena po celé planetě</a:t>
            </a:r>
            <a:endParaRPr dirty="0"/>
          </a:p>
        </p:txBody>
      </p:sp>
      <p:cxnSp>
        <p:nvCxnSpPr>
          <p:cNvPr id="266" name="Google Shape;266;p38"/>
          <p:cNvCxnSpPr/>
          <p:nvPr/>
        </p:nvCxnSpPr>
        <p:spPr>
          <a:xfrm>
            <a:off x="6134038" y="2344679"/>
            <a:ext cx="55662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9"/>
          <p:cNvPicPr preferRelativeResize="0"/>
          <p:nvPr/>
        </p:nvPicPr>
        <p:blipFill rotWithShape="1">
          <a:blip r:embed="rId3">
            <a:alphaModFix/>
          </a:blip>
          <a:srcRect l="16052" t="9191" r="32491" b="15339"/>
          <a:stretch/>
        </p:blipFill>
        <p:spPr>
          <a:xfrm>
            <a:off x="1787660" y="952724"/>
            <a:ext cx="4705165" cy="517568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72" name="Google Shape;272;p39"/>
          <p:cNvSpPr txBox="1"/>
          <p:nvPr/>
        </p:nvSpPr>
        <p:spPr>
          <a:xfrm>
            <a:off x="6870667" y="952724"/>
            <a:ext cx="4731799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Jitrocel větší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Plantago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Major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jitrocelovitá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    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mírném pásmu</a:t>
            </a:r>
            <a:endParaRPr lang="cs-CZ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Využívá se  v lékařství</a:t>
            </a:r>
            <a:r>
              <a:rPr lang="cs-CZ" sz="2400" dirty="0">
                <a:solidFill>
                  <a:schemeClr val="tx1"/>
                </a:solidFill>
              </a:rPr>
              <a:t> - např. obklady z čerstvých listů při popáleninách, bodnutí hmyzem</a:t>
            </a:r>
            <a:endParaRPr lang="cs-CZ" sz="2400" b="1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Její pyl je silný alergen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39"/>
          <p:cNvCxnSpPr/>
          <p:nvPr/>
        </p:nvCxnSpPr>
        <p:spPr>
          <a:xfrm>
            <a:off x="6870667" y="2208810"/>
            <a:ext cx="407485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0"/>
          <p:cNvPicPr preferRelativeResize="0"/>
          <p:nvPr/>
        </p:nvPicPr>
        <p:blipFill rotWithShape="1">
          <a:blip r:embed="rId3">
            <a:alphaModFix/>
          </a:blip>
          <a:srcRect l="22084" t="37797" r="20303" b="3737"/>
          <a:stretch/>
        </p:blipFill>
        <p:spPr>
          <a:xfrm>
            <a:off x="1978925" y="756057"/>
            <a:ext cx="3953051" cy="534879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79" name="Google Shape;279;p40"/>
          <p:cNvSpPr txBox="1"/>
          <p:nvPr/>
        </p:nvSpPr>
        <p:spPr>
          <a:xfrm>
            <a:off x="6407907" y="959547"/>
            <a:ext cx="5516464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Ježatka kuří noha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Echinochloa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Crus-Galli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lipnicovitá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  <a:endParaRPr lang="cs-CZ" sz="2400" dirty="0">
              <a:solidFill>
                <a:schemeClr val="dk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Velice nebezpečný plevel, zničí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</a:rPr>
              <a:t>   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vše, co mu přijde do cesty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Vytvořil si odolnost vůči pesticidům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hojně</a:t>
            </a:r>
            <a:endParaRPr dirty="0"/>
          </a:p>
        </p:txBody>
      </p:sp>
      <p:cxnSp>
        <p:nvCxnSpPr>
          <p:cNvPr id="280" name="Google Shape;280;p40"/>
          <p:cNvCxnSpPr/>
          <p:nvPr/>
        </p:nvCxnSpPr>
        <p:spPr>
          <a:xfrm>
            <a:off x="6407907" y="2237935"/>
            <a:ext cx="527333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6241001" y="856696"/>
            <a:ext cx="4802820" cy="1067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Pl@ntNet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 identifikaci jednotlivých rostlin jsme v terénu využili mobilní aplikaci </a:t>
            </a:r>
            <a:r>
              <a:rPr lang="cs-CZ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Pl@antNet</a:t>
            </a: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>
                <a:solidFill>
                  <a:schemeClr val="dk1"/>
                </a:solidFill>
              </a:rPr>
              <a:t>Charakteristiku rostlin jsme našli na internetu a konzultovali s vyučujícími biologie.</a:t>
            </a: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5"/>
          <p:cNvCxnSpPr/>
          <p:nvPr/>
        </p:nvCxnSpPr>
        <p:spPr>
          <a:xfrm>
            <a:off x="6168500" y="1618768"/>
            <a:ext cx="494782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6" name="Picture 2" descr="http://cdn2.collective-evolution.com/assets/uploads/2016/03/1-PlantNet-iPhone-Reconnaissance-Plantes-Fleu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6" y="1770340"/>
            <a:ext cx="4973986" cy="3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25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1"/>
          <p:cNvPicPr preferRelativeResize="0"/>
          <p:nvPr/>
        </p:nvPicPr>
        <p:blipFill rotWithShape="1">
          <a:blip r:embed="rId3">
            <a:alphaModFix/>
          </a:blip>
          <a:srcRect l="25549" t="39353" r="15077"/>
          <a:stretch/>
        </p:blipFill>
        <p:spPr>
          <a:xfrm>
            <a:off x="2266152" y="709674"/>
            <a:ext cx="4021585" cy="547707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86" name="Google Shape;286;p41"/>
          <p:cNvSpPr txBox="1"/>
          <p:nvPr/>
        </p:nvSpPr>
        <p:spPr>
          <a:xfrm>
            <a:off x="6712712" y="999604"/>
            <a:ext cx="4847207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Jetel plazivý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Trifolium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Repens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bobovitá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Evropě, Asii a v Severní Africe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 se k takzvanému zelenému hnojení polí, či jako krmivo pro zvířata</a:t>
            </a:r>
            <a:endParaRPr dirty="0"/>
          </a:p>
        </p:txBody>
      </p:sp>
      <p:cxnSp>
        <p:nvCxnSpPr>
          <p:cNvPr id="287" name="Google Shape;287;p41"/>
          <p:cNvCxnSpPr/>
          <p:nvPr/>
        </p:nvCxnSpPr>
        <p:spPr>
          <a:xfrm>
            <a:off x="6712712" y="2243127"/>
            <a:ext cx="47673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3">
            <a:alphaModFix/>
          </a:blip>
          <a:srcRect l="21365" r="18778" b="34946"/>
          <a:stretch/>
        </p:blipFill>
        <p:spPr>
          <a:xfrm>
            <a:off x="2216456" y="862542"/>
            <a:ext cx="3879544" cy="56219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93" name="Google Shape;293;p42"/>
          <p:cNvSpPr txBox="1"/>
          <p:nvPr/>
        </p:nvSpPr>
        <p:spPr>
          <a:xfrm>
            <a:off x="6610941" y="862542"/>
            <a:ext cx="4882719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Dub letní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Quercus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Robur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bukovitá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Hojně se vyskytuje v ČR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k těžbě dřeva a v lékařství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</a:rPr>
              <a:t>Plody slouží k přípravě léčivé kůry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294" name="Google Shape;294;p42"/>
          <p:cNvCxnSpPr/>
          <p:nvPr/>
        </p:nvCxnSpPr>
        <p:spPr>
          <a:xfrm>
            <a:off x="6610941" y="2074022"/>
            <a:ext cx="37730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 l="23950" t="4106" r="10947" b="13587"/>
          <a:stretch/>
        </p:blipFill>
        <p:spPr>
          <a:xfrm>
            <a:off x="1743383" y="880947"/>
            <a:ext cx="5293038" cy="522202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00" name="Google Shape;300;p43"/>
          <p:cNvSpPr txBox="1"/>
          <p:nvPr/>
        </p:nvSpPr>
        <p:spPr>
          <a:xfrm>
            <a:off x="7457244" y="655323"/>
            <a:ext cx="4421080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Bršlice kozí noha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Aegopodium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miříkovitá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ve smíšených, listnatých, jehličnatých a lužních lesích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Přidává se do zeleninových polévek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</a:rPr>
              <a:t>Vysoký obsah vitamínu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C, občas používána na saláty a zeleninovou polévku </a:t>
            </a:r>
            <a:endParaRPr sz="2400" b="1" dirty="0">
              <a:solidFill>
                <a:srgbClr val="FF0000"/>
              </a:solidFill>
            </a:endParaRPr>
          </a:p>
        </p:txBody>
      </p:sp>
      <p:cxnSp>
        <p:nvCxnSpPr>
          <p:cNvPr id="301" name="Google Shape;301;p43"/>
          <p:cNvCxnSpPr/>
          <p:nvPr/>
        </p:nvCxnSpPr>
        <p:spPr>
          <a:xfrm>
            <a:off x="7457244" y="1908807"/>
            <a:ext cx="399495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4"/>
          <p:cNvPicPr preferRelativeResize="0"/>
          <p:nvPr/>
        </p:nvPicPr>
        <p:blipFill rotWithShape="1">
          <a:blip r:embed="rId3">
            <a:alphaModFix/>
          </a:blip>
          <a:srcRect l="1354" t="14806" r="11235" b="1938"/>
          <a:stretch/>
        </p:blipFill>
        <p:spPr>
          <a:xfrm>
            <a:off x="1879107" y="813268"/>
            <a:ext cx="4216893" cy="535513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07" name="Google Shape;307;p44"/>
          <p:cNvSpPr txBox="1"/>
          <p:nvPr/>
        </p:nvSpPr>
        <p:spPr>
          <a:xfrm>
            <a:off x="6516212" y="1136344"/>
            <a:ext cx="4811697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Bolehlav plamatý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Conium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Macuatum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miříkovitá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 rád teplo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Prudce jedovatý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minulosti využíván k trestu smrti Byl jím otráven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Sokratés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p44"/>
          <p:cNvCxnSpPr/>
          <p:nvPr/>
        </p:nvCxnSpPr>
        <p:spPr>
          <a:xfrm>
            <a:off x="6516212" y="2336671"/>
            <a:ext cx="459863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5"/>
          <p:cNvPicPr preferRelativeResize="0"/>
          <p:nvPr/>
        </p:nvPicPr>
        <p:blipFill rotWithShape="1">
          <a:blip r:embed="rId3">
            <a:alphaModFix/>
          </a:blip>
          <a:srcRect l="11740" t="4918" r="5928" b="10550"/>
          <a:stretch/>
        </p:blipFill>
        <p:spPr>
          <a:xfrm>
            <a:off x="2026380" y="681168"/>
            <a:ext cx="4287916" cy="58700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14" name="Google Shape;314;p45"/>
          <p:cNvSpPr txBox="1"/>
          <p:nvPr/>
        </p:nvSpPr>
        <p:spPr>
          <a:xfrm>
            <a:off x="6715740" y="797362"/>
            <a:ext cx="5269115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Brslen evropský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Euonymus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Euopaeus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</a:rPr>
              <a:t>b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rslenovitá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jesencovitá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 a v Asii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Jedovatý</a:t>
            </a:r>
            <a:endParaRPr lang="cs-CZ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Plody jsou toxické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Využíván v řezbář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ství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45"/>
          <p:cNvCxnSpPr/>
          <p:nvPr/>
        </p:nvCxnSpPr>
        <p:spPr>
          <a:xfrm>
            <a:off x="6816103" y="2079648"/>
            <a:ext cx="47673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6"/>
          <p:cNvPicPr preferRelativeResize="0"/>
          <p:nvPr/>
        </p:nvPicPr>
        <p:blipFill rotWithShape="1">
          <a:blip r:embed="rId3">
            <a:alphaModFix/>
          </a:blip>
          <a:srcRect t="41722" r="635" b="2549"/>
          <a:stretch/>
        </p:blipFill>
        <p:spPr>
          <a:xfrm>
            <a:off x="1221889" y="1639230"/>
            <a:ext cx="5747623" cy="427876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21" name="Google Shape;321;p46"/>
          <p:cNvSpPr txBox="1"/>
          <p:nvPr/>
        </p:nvSpPr>
        <p:spPr>
          <a:xfrm>
            <a:off x="7214839" y="1041023"/>
            <a:ext cx="4263556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Bez černý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Sambucus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Nigra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bezovitá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pižmovkovitá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Evropě, Asii</a:t>
            </a:r>
            <a:endParaRPr lang="cs-CZ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Má projímavé účinky (čerstvé plody bezu)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jako léčivka, například k vaření čajů Lidově nazýván bezinka </a:t>
            </a:r>
            <a:endParaRPr dirty="0"/>
          </a:p>
        </p:txBody>
      </p:sp>
      <p:cxnSp>
        <p:nvCxnSpPr>
          <p:cNvPr id="322" name="Google Shape;322;p46"/>
          <p:cNvCxnSpPr/>
          <p:nvPr/>
        </p:nvCxnSpPr>
        <p:spPr>
          <a:xfrm>
            <a:off x="7214839" y="2329742"/>
            <a:ext cx="400382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171" y="1153144"/>
            <a:ext cx="3931699" cy="524226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2" name="Google Shape;102;p15"/>
          <p:cNvSpPr txBox="1"/>
          <p:nvPr/>
        </p:nvSpPr>
        <p:spPr>
          <a:xfrm>
            <a:off x="6241001" y="856696"/>
            <a:ext cx="4802820" cy="1067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Vrba bílá 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Salix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Alba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vrbovitá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38" marR="0" lvl="0" indent="-5143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oblasti lužních lesů, 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dvoudomá dřevina</a:t>
            </a:r>
            <a:endParaRPr lang="cs-CZ" sz="2800" dirty="0">
              <a:solidFill>
                <a:schemeClr val="tx1"/>
              </a:solidFill>
            </a:endParaRPr>
          </a:p>
          <a:p>
            <a:pPr marL="514338" marR="0" lvl="0" indent="-5143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 kůry izolována </a:t>
            </a:r>
            <a:r>
              <a:rPr lang="cs-CZ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kys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salicylová – v roce 1899 z ní byl poprvé vyroben populární lék aspirin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38" marR="0" lvl="0" indent="-5143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Medonosná, využívá se v papírenském průmyslu</a:t>
            </a:r>
            <a:endParaRPr dirty="0"/>
          </a:p>
          <a:p>
            <a:pPr marL="514338" marR="0" lvl="0" indent="-3365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5"/>
          <p:cNvCxnSpPr/>
          <p:nvPr/>
        </p:nvCxnSpPr>
        <p:spPr>
          <a:xfrm>
            <a:off x="6168500" y="1618768"/>
            <a:ext cx="494782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818" y="954719"/>
            <a:ext cx="4190445" cy="558726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9" name="Google Shape;109;p16"/>
          <p:cNvSpPr txBox="1"/>
          <p:nvPr/>
        </p:nvSpPr>
        <p:spPr>
          <a:xfrm>
            <a:off x="6243963" y="878889"/>
            <a:ext cx="5228947" cy="1304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Mák vlčí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Papaver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Rhoeas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:</a:t>
            </a:r>
            <a:endParaRPr dirty="0"/>
          </a:p>
          <a:p>
            <a:pPr marL="571486" marR="0" lvl="0" indent="-3936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mákovitá</a:t>
            </a: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na léčbu plicních chorob, k uspávání, jako 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zdroj opia a ve farmacii (</a:t>
            </a:r>
            <a:r>
              <a:rPr lang="cs-CZ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morphium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rozšířený v Evropě, Severní Americe a v Austrálii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16"/>
          <p:cNvCxnSpPr/>
          <p:nvPr/>
        </p:nvCxnSpPr>
        <p:spPr>
          <a:xfrm>
            <a:off x="6358687" y="2193434"/>
            <a:ext cx="40659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l="30322" t="27961" r="22007"/>
          <a:stretch/>
        </p:blipFill>
        <p:spPr>
          <a:xfrm>
            <a:off x="1663945" y="1015086"/>
            <a:ext cx="4607512" cy="522215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6" name="Google Shape;116;p17"/>
          <p:cNvSpPr txBox="1"/>
          <p:nvPr/>
        </p:nvSpPr>
        <p:spPr>
          <a:xfrm>
            <a:off x="6569475" y="1015086"/>
            <a:ext cx="5335479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Svízel přítula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Galium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Aparine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mořenovitá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/>
          </a:p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Plevel vyskytující se na celé planetě</a:t>
            </a:r>
            <a:endParaRPr dirty="0"/>
          </a:p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k ošetřování vředů, popálenin a k léčení močových cest</a:t>
            </a:r>
            <a:endParaRPr dirty="0"/>
          </a:p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Plevel, který škodí kvalitě obilí a píce </a:t>
            </a:r>
            <a:endParaRPr dirty="0"/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marR="0" lvl="0" indent="-1904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6569475" y="2441359"/>
            <a:ext cx="38262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17" y="1544715"/>
            <a:ext cx="6184777" cy="463858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3" name="Google Shape;123;p18"/>
          <p:cNvSpPr txBox="1"/>
          <p:nvPr/>
        </p:nvSpPr>
        <p:spPr>
          <a:xfrm>
            <a:off x="7253055" y="1544715"/>
            <a:ext cx="4607512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Svída krvavá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Cornus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Sanguinea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dřínovitá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pěstována jako okrasná rostlina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Léčil se díky ní průjem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Evropě po Írán nebo Kavkaz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18"/>
          <p:cNvCxnSpPr/>
          <p:nvPr/>
        </p:nvCxnSpPr>
        <p:spPr>
          <a:xfrm>
            <a:off x="7253055" y="2857203"/>
            <a:ext cx="446546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l="32265" t="13462" r="8123" b="6278"/>
          <a:stretch/>
        </p:blipFill>
        <p:spPr>
          <a:xfrm>
            <a:off x="1648290" y="1013248"/>
            <a:ext cx="5450889" cy="550415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0" name="Google Shape;130;p19"/>
          <p:cNvSpPr txBox="1"/>
          <p:nvPr/>
        </p:nvSpPr>
        <p:spPr>
          <a:xfrm>
            <a:off x="7279689" y="1013248"/>
            <a:ext cx="4912311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Srha laločnatá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Dactylis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Glomerata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lipnicovitá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 </a:t>
            </a:r>
          </a:p>
          <a:p>
            <a:pPr lvl="0"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</a:endParaRPr>
          </a:p>
          <a:p>
            <a:pPr marL="571486" lvl="0" indent="-571486"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</a:rPr>
              <a:t>Roste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celé Evropě, téměř celé Asii a na severu Afriky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Kvete od května do července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Google Shape;131;p19"/>
          <p:cNvCxnSpPr/>
          <p:nvPr/>
        </p:nvCxnSpPr>
        <p:spPr>
          <a:xfrm>
            <a:off x="7386222" y="2423604"/>
            <a:ext cx="451873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l="2765" t="29773" r="28884" b="2006"/>
          <a:stretch/>
        </p:blipFill>
        <p:spPr>
          <a:xfrm>
            <a:off x="1615737" y="1056103"/>
            <a:ext cx="3912095" cy="520624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7" name="Google Shape;137;p20"/>
          <p:cNvSpPr txBox="1"/>
          <p:nvPr/>
        </p:nvSpPr>
        <p:spPr>
          <a:xfrm>
            <a:off x="5885896" y="949225"/>
            <a:ext cx="5237825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Řebříček obecný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Achillea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Millefolium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Rozšířen po celém světě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Proti nechutenství, utišuje kašel, působí na krevní oběh, tlumí krvácení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Přísada do koupelí</a:t>
            </a:r>
            <a:endParaRPr dirty="0"/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20"/>
          <p:cNvCxnSpPr/>
          <p:nvPr/>
        </p:nvCxnSpPr>
        <p:spPr>
          <a:xfrm>
            <a:off x="5956918" y="2343705"/>
            <a:ext cx="509578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ranžová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1068</Words>
  <Application>Microsoft Office PowerPoint</Application>
  <PresentationFormat>Širokoúhlá obrazovka</PresentationFormat>
  <Paragraphs>287</Paragraphs>
  <Slides>35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Arial</vt:lpstr>
      <vt:lpstr>Motiv Office</vt:lpstr>
      <vt:lpstr>Prezentace aplikace PowerPoint</vt:lpstr>
      <vt:lpstr>Lokalita nálezu: rybníky v Karviné Olšinách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Martin Brzóska</cp:lastModifiedBy>
  <cp:revision>7</cp:revision>
  <dcterms:modified xsi:type="dcterms:W3CDTF">2019-05-16T06:42:44Z</dcterms:modified>
</cp:coreProperties>
</file>